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07" r:id="rId3"/>
    <p:sldId id="284" r:id="rId4"/>
    <p:sldId id="279" r:id="rId5"/>
    <p:sldId id="258" r:id="rId6"/>
    <p:sldId id="260" r:id="rId7"/>
    <p:sldId id="261" r:id="rId8"/>
    <p:sldId id="262" r:id="rId9"/>
    <p:sldId id="277" r:id="rId10"/>
    <p:sldId id="263" r:id="rId11"/>
    <p:sldId id="297" r:id="rId12"/>
    <p:sldId id="312" r:id="rId13"/>
    <p:sldId id="291" r:id="rId14"/>
    <p:sldId id="292" r:id="rId15"/>
    <p:sldId id="293" r:id="rId16"/>
    <p:sldId id="264" r:id="rId17"/>
    <p:sldId id="266" r:id="rId18"/>
    <p:sldId id="306" r:id="rId19"/>
    <p:sldId id="301" r:id="rId20"/>
    <p:sldId id="268" r:id="rId21"/>
    <p:sldId id="311" r:id="rId22"/>
    <p:sldId id="313" r:id="rId23"/>
    <p:sldId id="314" r:id="rId24"/>
    <p:sldId id="269" r:id="rId25"/>
    <p:sldId id="270" r:id="rId26"/>
    <p:sldId id="271" r:id="rId27"/>
    <p:sldId id="273" r:id="rId28"/>
    <p:sldId id="274" r:id="rId29"/>
    <p:sldId id="275" r:id="rId30"/>
    <p:sldId id="276" r:id="rId31"/>
    <p:sldId id="315" r:id="rId32"/>
    <p:sldId id="316" r:id="rId33"/>
    <p:sldId id="278" r:id="rId34"/>
    <p:sldId id="309" r:id="rId35"/>
    <p:sldId id="310" r:id="rId36"/>
    <p:sldId id="30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84"/>
    <p:restoredTop sz="94828"/>
  </p:normalViewPr>
  <p:slideViewPr>
    <p:cSldViewPr snapToGrid="0" snapToObjects="1">
      <p:cViewPr varScale="1">
        <p:scale>
          <a:sx n="71" d="100"/>
          <a:sy n="71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C6822-D498-0844-A253-67E9F15D82E5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733E5-8D3E-9E47-8503-A35BC62A6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659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733E5-8D3E-9E47-8503-A35BC62A6C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53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4C8-58AB-B14D-A01B-9A0BA3C85D1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94C0-5514-FE48-B1D6-29B1F7E0F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47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4C8-58AB-B14D-A01B-9A0BA3C85D1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94C0-5514-FE48-B1D6-29B1F7E0F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30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4C8-58AB-B14D-A01B-9A0BA3C85D1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94C0-5514-FE48-B1D6-29B1F7E0F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23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4C8-58AB-B14D-A01B-9A0BA3C85D1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94C0-5514-FE48-B1D6-29B1F7E0F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87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4C8-58AB-B14D-A01B-9A0BA3C85D1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94C0-5514-FE48-B1D6-29B1F7E0F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05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4C8-58AB-B14D-A01B-9A0BA3C85D1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94C0-5514-FE48-B1D6-29B1F7E0F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13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4C8-58AB-B14D-A01B-9A0BA3C85D1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94C0-5514-FE48-B1D6-29B1F7E0F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64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4C8-58AB-B14D-A01B-9A0BA3C85D1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94C0-5514-FE48-B1D6-29B1F7E0F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76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4C8-58AB-B14D-A01B-9A0BA3C85D1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94C0-5514-FE48-B1D6-29B1F7E0F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70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4C8-58AB-B14D-A01B-9A0BA3C85D1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94C0-5514-FE48-B1D6-29B1F7E0F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53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4C8-58AB-B14D-A01B-9A0BA3C85D1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94C0-5514-FE48-B1D6-29B1F7E0F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92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7D4C8-58AB-B14D-A01B-9A0BA3C85D1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94C0-5514-FE48-B1D6-29B1F7E0F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07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elm.com/NutritionPractitioner/Issues/Issue_11_1/Articles/7%20Transdermal%20Mg%20revised2.pdf" TargetMode="External"/><Relationship Id="rId2" Type="http://schemas.openxmlformats.org/officeDocument/2006/relationships/hyperlink" Target="http://www.epsomsaltcouncil.org/wp-content/uploads/2015/10/report_on_absorption_of_magnesium_sulfate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ncbi.nlm.nih.gov/pmc/articles/PMC5389641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jle.com/fr/revues/mrh/e-docs/permeation_of_topically_applied_magnesium_ions_through_human_skin_is_facilitated_by_hair_follicles_307878/article.phtml?tab=text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sean-endocrinejournal.org/index.php/JAFES/article/view/328/822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ŐSIMAGNESIUM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Ultra pure topical magnesium skincare products </a:t>
            </a:r>
          </a:p>
        </p:txBody>
      </p:sp>
      <p:pic>
        <p:nvPicPr>
          <p:cNvPr id="5" name="Picture 4" descr="Screen Shot 2017-08-30 at 12.52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5087" y="-1"/>
            <a:ext cx="10190200" cy="6942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5087" y="-1"/>
            <a:ext cx="10190200" cy="694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403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megoldások</a:t>
            </a:r>
            <a:r>
              <a:rPr lang="en-US" dirty="0"/>
              <a:t> a </a:t>
            </a:r>
            <a:r>
              <a:rPr lang="en-US" dirty="0" err="1"/>
              <a:t>magnéziumfelvétel</a:t>
            </a:r>
            <a:r>
              <a:rPr lang="en-US" dirty="0"/>
              <a:t> </a:t>
            </a:r>
            <a:r>
              <a:rPr lang="en-US" dirty="0" err="1"/>
              <a:t>növelése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12450"/>
            <a:ext cx="6400800" cy="362635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/>
              <a:t>Zöld</a:t>
            </a:r>
            <a:r>
              <a:rPr lang="en-US" dirty="0"/>
              <a:t> </a:t>
            </a:r>
            <a:r>
              <a:rPr lang="en-US" dirty="0" err="1"/>
              <a:t>leveles</a:t>
            </a:r>
            <a:r>
              <a:rPr lang="en-US" dirty="0"/>
              <a:t> </a:t>
            </a:r>
            <a:r>
              <a:rPr lang="en-US" dirty="0" err="1"/>
              <a:t>zöldségek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Magas Mg </a:t>
            </a:r>
            <a:r>
              <a:rPr lang="en-US" dirty="0" err="1"/>
              <a:t>ásványvíz</a:t>
            </a:r>
            <a:r>
              <a:rPr lang="en-US" dirty="0"/>
              <a:t> (Mg/Ca </a:t>
            </a:r>
            <a:r>
              <a:rPr lang="en-US" dirty="0" err="1"/>
              <a:t>arány</a:t>
            </a:r>
            <a:r>
              <a:rPr lang="en-US" dirty="0"/>
              <a:t> min 1:2)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Magnézium</a:t>
            </a:r>
            <a:r>
              <a:rPr lang="en-US" dirty="0"/>
              <a:t> </a:t>
            </a:r>
            <a:r>
              <a:rPr lang="en-US" dirty="0" err="1"/>
              <a:t>tabletták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Asztali</a:t>
            </a:r>
            <a:r>
              <a:rPr lang="en-US" dirty="0"/>
              <a:t> </a:t>
            </a:r>
            <a:r>
              <a:rPr lang="en-US" dirty="0" err="1"/>
              <a:t>só</a:t>
            </a:r>
            <a:r>
              <a:rPr lang="en-US" dirty="0"/>
              <a:t> (</a:t>
            </a:r>
            <a:r>
              <a:rPr lang="en-US" dirty="0" err="1"/>
              <a:t>magnéziumban</a:t>
            </a:r>
            <a:r>
              <a:rPr lang="en-US" dirty="0"/>
              <a:t> </a:t>
            </a:r>
            <a:r>
              <a:rPr lang="en-US" dirty="0" err="1"/>
              <a:t>gazdag</a:t>
            </a:r>
            <a:r>
              <a:rPr lang="en-US" dirty="0"/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Bőrönát</a:t>
            </a:r>
            <a:r>
              <a:rPr lang="en-US" dirty="0"/>
              <a:t> </a:t>
            </a:r>
            <a:r>
              <a:rPr lang="en-US" dirty="0" err="1"/>
              <a:t>felszívódó</a:t>
            </a:r>
            <a:r>
              <a:rPr lang="en-US" dirty="0"/>
              <a:t> </a:t>
            </a:r>
            <a:r>
              <a:rPr lang="en-US" dirty="0" err="1"/>
              <a:t>magnézium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70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Miért</a:t>
            </a:r>
            <a:r>
              <a:rPr lang="en-US" dirty="0"/>
              <a:t> </a:t>
            </a:r>
            <a:r>
              <a:rPr lang="en-US" dirty="0" err="1"/>
              <a:t>alkalmazzuk</a:t>
            </a:r>
            <a:r>
              <a:rPr lang="en-US" dirty="0"/>
              <a:t> a </a:t>
            </a:r>
            <a:r>
              <a:rPr lang="en-US" dirty="0" err="1"/>
              <a:t>magnéziumot</a:t>
            </a:r>
            <a:r>
              <a:rPr lang="en-US" dirty="0"/>
              <a:t> </a:t>
            </a:r>
            <a:r>
              <a:rPr lang="en-US" dirty="0" err="1"/>
              <a:t>külsőleg</a:t>
            </a:r>
            <a:r>
              <a:rPr lang="en-US" dirty="0"/>
              <a:t>? </a:t>
            </a:r>
            <a:r>
              <a:rPr lang="en-US" dirty="0" err="1"/>
              <a:t>Miért</a:t>
            </a:r>
            <a:r>
              <a:rPr lang="en-US" dirty="0"/>
              <a:t> ne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tablettákat</a:t>
            </a:r>
            <a:r>
              <a:rPr lang="en-US" dirty="0"/>
              <a:t> </a:t>
            </a:r>
            <a:r>
              <a:rPr lang="en-US" dirty="0" err="1"/>
              <a:t>szedjünk</a:t>
            </a:r>
            <a:r>
              <a:rPr lang="en-US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114" y="2278504"/>
            <a:ext cx="7109085" cy="3729739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/>
              <a:t>Könnyen</a:t>
            </a:r>
            <a:r>
              <a:rPr lang="en-US" dirty="0"/>
              <a:t> </a:t>
            </a:r>
            <a:r>
              <a:rPr lang="en-US" dirty="0" err="1"/>
              <a:t>felszívódik</a:t>
            </a:r>
            <a:r>
              <a:rPr lang="en-US" dirty="0"/>
              <a:t>, </a:t>
            </a:r>
            <a:r>
              <a:rPr lang="en-US" dirty="0" err="1"/>
              <a:t>gyorsan</a:t>
            </a:r>
            <a:r>
              <a:rPr lang="en-US" dirty="0"/>
              <a:t> hat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mellékhatás</a:t>
            </a:r>
            <a:r>
              <a:rPr lang="en-US" dirty="0"/>
              <a:t>, </a:t>
            </a:r>
            <a:r>
              <a:rPr lang="en-US" dirty="0" err="1"/>
              <a:t>pl</a:t>
            </a:r>
            <a:r>
              <a:rPr lang="en-US" dirty="0"/>
              <a:t> </a:t>
            </a:r>
            <a:r>
              <a:rPr lang="en-US" dirty="0" err="1"/>
              <a:t>hasmenés</a:t>
            </a:r>
            <a:r>
              <a:rPr lang="en-US" dirty="0"/>
              <a:t> (max 150mg / nap)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Alkalmazható</a:t>
            </a:r>
            <a:r>
              <a:rPr lang="en-US" dirty="0"/>
              <a:t> </a:t>
            </a:r>
            <a:r>
              <a:rPr lang="en-US" dirty="0" err="1"/>
              <a:t>közvetlenül</a:t>
            </a:r>
            <a:r>
              <a:rPr lang="en-US" dirty="0"/>
              <a:t> a </a:t>
            </a:r>
            <a:r>
              <a:rPr lang="en-US" dirty="0" err="1"/>
              <a:t>fájdalmas</a:t>
            </a:r>
            <a:r>
              <a:rPr lang="en-US" dirty="0"/>
              <a:t> </a:t>
            </a:r>
            <a:r>
              <a:rPr lang="en-US"/>
              <a:t>testrészre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Gyerekeknek</a:t>
            </a:r>
            <a:r>
              <a:rPr lang="en-US" dirty="0"/>
              <a:t> is </a:t>
            </a:r>
            <a:r>
              <a:rPr lang="en-US" dirty="0" err="1"/>
              <a:t>biztonságos</a:t>
            </a:r>
            <a:r>
              <a:rPr lang="en-US" dirty="0"/>
              <a:t> - </a:t>
            </a:r>
            <a:r>
              <a:rPr lang="en-US" dirty="0" err="1"/>
              <a:t>Fürdősó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emberek</a:t>
            </a:r>
            <a:r>
              <a:rPr lang="en-US" dirty="0"/>
              <a:t> 30% -a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szeret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nehezen</a:t>
            </a:r>
            <a:r>
              <a:rPr lang="en-US" dirty="0"/>
              <a:t> </a:t>
            </a:r>
            <a:r>
              <a:rPr lang="en-US" dirty="0" err="1"/>
              <a:t>nyel</a:t>
            </a:r>
            <a:r>
              <a:rPr lang="en-US" dirty="0"/>
              <a:t> le </a:t>
            </a:r>
            <a:r>
              <a:rPr lang="en-US" dirty="0" err="1"/>
              <a:t>tablettákat</a:t>
            </a:r>
            <a:r>
              <a:rPr lang="en-US" dirty="0"/>
              <a:t> (dysphagia)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idősebb</a:t>
            </a:r>
            <a:r>
              <a:rPr lang="en-US" dirty="0"/>
              <a:t> </a:t>
            </a:r>
            <a:r>
              <a:rPr lang="en-US" dirty="0" err="1"/>
              <a:t>embereknek</a:t>
            </a:r>
            <a:r>
              <a:rPr lang="en-US" dirty="0"/>
              <a:t> </a:t>
            </a:r>
            <a:r>
              <a:rPr lang="en-US" dirty="0" err="1"/>
              <a:t>kevesebb</a:t>
            </a:r>
            <a:r>
              <a:rPr lang="en-US" dirty="0"/>
              <a:t> </a:t>
            </a:r>
            <a:r>
              <a:rPr lang="en-US" dirty="0" err="1"/>
              <a:t>gyomorsavuk</a:t>
            </a:r>
            <a:r>
              <a:rPr lang="en-US" dirty="0"/>
              <a:t> van, </a:t>
            </a:r>
            <a:r>
              <a:rPr lang="en-US" dirty="0" err="1"/>
              <a:t>ami</a:t>
            </a:r>
            <a:r>
              <a:rPr lang="en-US" dirty="0"/>
              <a:t>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alacsonyabb</a:t>
            </a:r>
            <a:r>
              <a:rPr lang="en-US" dirty="0"/>
              <a:t> </a:t>
            </a:r>
            <a:r>
              <a:rPr lang="en-US" dirty="0" err="1"/>
              <a:t>orális</a:t>
            </a:r>
            <a:r>
              <a:rPr lang="en-US" dirty="0"/>
              <a:t> </a:t>
            </a:r>
            <a:r>
              <a:rPr lang="en-US" dirty="0" err="1"/>
              <a:t>felszívódást</a:t>
            </a:r>
            <a:r>
              <a:rPr lang="en-US" dirty="0"/>
              <a:t> </a:t>
            </a:r>
            <a:r>
              <a:rPr lang="en-US" dirty="0" err="1"/>
              <a:t>eredményez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b="1" dirty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914400" lvl="1" indent="-457200" algn="l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00553"/>
            <a:ext cx="9144000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/>
              <a:t>Kiknek</a:t>
            </a:r>
            <a:r>
              <a:rPr lang="en-US" dirty="0"/>
              <a:t> </a:t>
            </a:r>
            <a:r>
              <a:rPr lang="en-US" dirty="0" err="1"/>
              <a:t>ajánljuk</a:t>
            </a:r>
            <a:r>
              <a:rPr lang="en-US" dirty="0"/>
              <a:t> </a:t>
            </a:r>
            <a:r>
              <a:rPr lang="en-US" dirty="0" err="1"/>
              <a:t>elsősorban</a:t>
            </a:r>
            <a:r>
              <a:rPr lang="en-US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114" y="2278504"/>
            <a:ext cx="7109085" cy="3729739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/>
              <a:t>Időseknek</a:t>
            </a:r>
            <a:r>
              <a:rPr lang="en-US" dirty="0"/>
              <a:t>, </a:t>
            </a:r>
            <a:r>
              <a:rPr lang="en-US" dirty="0" err="1"/>
              <a:t>akiknél</a:t>
            </a:r>
            <a:r>
              <a:rPr lang="en-US" dirty="0"/>
              <a:t> a </a:t>
            </a:r>
            <a:r>
              <a:rPr lang="en-US" dirty="0" err="1"/>
              <a:t>magnéziumhiány</a:t>
            </a:r>
            <a:r>
              <a:rPr lang="en-US" dirty="0"/>
              <a:t> </a:t>
            </a:r>
            <a:r>
              <a:rPr lang="en-US" dirty="0" err="1"/>
              <a:t>tünetei</a:t>
            </a:r>
            <a:r>
              <a:rPr lang="en-US" dirty="0"/>
              <a:t> (</a:t>
            </a:r>
            <a:r>
              <a:rPr lang="en-US" dirty="0" err="1"/>
              <a:t>izomgörcs</a:t>
            </a:r>
            <a:r>
              <a:rPr lang="en-US" dirty="0"/>
              <a:t>, </a:t>
            </a:r>
            <a:r>
              <a:rPr lang="en-US" dirty="0" err="1"/>
              <a:t>álmatlanság</a:t>
            </a:r>
            <a:r>
              <a:rPr lang="en-US" dirty="0"/>
              <a:t>, </a:t>
            </a:r>
            <a:r>
              <a:rPr lang="en-US" dirty="0" err="1"/>
              <a:t>fáradékonyság</a:t>
            </a:r>
            <a:r>
              <a:rPr lang="en-US" dirty="0"/>
              <a:t>) </a:t>
            </a:r>
            <a:r>
              <a:rPr lang="en-US" dirty="0" err="1"/>
              <a:t>jelentkeztek</a:t>
            </a:r>
            <a:r>
              <a:rPr lang="en-US" dirty="0"/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Sportolóknak</a:t>
            </a:r>
            <a:r>
              <a:rPr lang="en-US" dirty="0"/>
              <a:t> (10mg / </a:t>
            </a:r>
            <a:r>
              <a:rPr lang="en-US" dirty="0" err="1"/>
              <a:t>testsúly</a:t>
            </a:r>
            <a:r>
              <a:rPr lang="en-US" dirty="0"/>
              <a:t> Kg / nap)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Kismamáknak</a:t>
            </a:r>
            <a:r>
              <a:rPr lang="en-US" dirty="0"/>
              <a:t> (10-15mg / </a:t>
            </a:r>
            <a:r>
              <a:rPr lang="en-US" dirty="0" err="1"/>
              <a:t>testsúly</a:t>
            </a:r>
            <a:r>
              <a:rPr lang="en-US" dirty="0"/>
              <a:t> Kg / nap)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Gyerekeknek</a:t>
            </a:r>
            <a:r>
              <a:rPr lang="en-US" dirty="0"/>
              <a:t> (10-20mg / </a:t>
            </a:r>
            <a:r>
              <a:rPr lang="en-US" dirty="0" err="1"/>
              <a:t>testsúly</a:t>
            </a:r>
            <a:r>
              <a:rPr lang="en-US" dirty="0"/>
              <a:t> Kg / nap)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Műtét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betegségből</a:t>
            </a:r>
            <a:r>
              <a:rPr lang="en-US" dirty="0"/>
              <a:t> </a:t>
            </a:r>
            <a:r>
              <a:rPr lang="en-US" dirty="0" err="1"/>
              <a:t>felépülöknek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914400" lvl="1" indent="-457200" algn="l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00553"/>
            <a:ext cx="9144000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72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/>
              <a:t>A Mg </a:t>
            </a:r>
            <a:r>
              <a:rPr lang="en-US" dirty="0" err="1"/>
              <a:t>bőrönkeresztüli</a:t>
            </a:r>
            <a:r>
              <a:rPr lang="en-US" dirty="0"/>
              <a:t> </a:t>
            </a:r>
            <a:r>
              <a:rPr lang="en-US" dirty="0" err="1"/>
              <a:t>felszívódás</a:t>
            </a:r>
            <a:r>
              <a:rPr lang="en-US" dirty="0"/>
              <a:t> </a:t>
            </a:r>
            <a:r>
              <a:rPr lang="en-US" dirty="0" err="1"/>
              <a:t>viszgálatok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12450"/>
            <a:ext cx="6400800" cy="362635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000" dirty="0" err="1"/>
              <a:t>Viszgálatok</a:t>
            </a:r>
            <a:r>
              <a:rPr lang="en-US" sz="3000" dirty="0"/>
              <a:t> </a:t>
            </a:r>
            <a:r>
              <a:rPr lang="en-US" sz="3000" dirty="0" err="1"/>
              <a:t>bizonyították</a:t>
            </a:r>
            <a:r>
              <a:rPr lang="en-US" sz="3000" dirty="0"/>
              <a:t>, </a:t>
            </a:r>
            <a:r>
              <a:rPr lang="en-US" sz="3000" dirty="0" err="1"/>
              <a:t>hogy</a:t>
            </a:r>
            <a:r>
              <a:rPr lang="en-US" sz="3000" dirty="0"/>
              <a:t> </a:t>
            </a:r>
            <a:r>
              <a:rPr lang="en-US" sz="3000" dirty="0" err="1"/>
              <a:t>akár</a:t>
            </a:r>
            <a:r>
              <a:rPr lang="en-US" sz="3000" dirty="0"/>
              <a:t> </a:t>
            </a:r>
            <a:r>
              <a:rPr lang="en-US" sz="3000" dirty="0" err="1"/>
              <a:t>vizes</a:t>
            </a:r>
            <a:r>
              <a:rPr lang="en-US" sz="3000" dirty="0"/>
              <a:t> </a:t>
            </a:r>
            <a:r>
              <a:rPr lang="en-US" sz="3000" dirty="0" err="1"/>
              <a:t>akár</a:t>
            </a:r>
            <a:r>
              <a:rPr lang="en-US" sz="3000" dirty="0"/>
              <a:t> </a:t>
            </a:r>
            <a:r>
              <a:rPr lang="en-US" sz="3000" dirty="0" err="1"/>
              <a:t>krém</a:t>
            </a:r>
            <a:r>
              <a:rPr lang="en-US" sz="3000" dirty="0"/>
              <a:t> </a:t>
            </a:r>
            <a:r>
              <a:rPr lang="en-US" sz="3000" dirty="0" err="1"/>
              <a:t>alapú</a:t>
            </a:r>
            <a:r>
              <a:rPr lang="en-US" sz="3000" dirty="0"/>
              <a:t> </a:t>
            </a:r>
            <a:r>
              <a:rPr lang="en-US" sz="3000" dirty="0" err="1"/>
              <a:t>Magnézium</a:t>
            </a:r>
            <a:r>
              <a:rPr lang="en-US" sz="3000" dirty="0"/>
              <a:t> </a:t>
            </a:r>
            <a:r>
              <a:rPr lang="en-US" sz="3000" dirty="0" err="1"/>
              <a:t>termékek</a:t>
            </a:r>
            <a:r>
              <a:rPr lang="en-US" sz="3000" dirty="0"/>
              <a:t> </a:t>
            </a:r>
            <a:r>
              <a:rPr lang="en-US" sz="3000" dirty="0" err="1"/>
              <a:t>növelik</a:t>
            </a:r>
            <a:r>
              <a:rPr lang="en-US" sz="3000" dirty="0"/>
              <a:t> a </a:t>
            </a:r>
            <a:r>
              <a:rPr lang="en-US" sz="3000" dirty="0" err="1"/>
              <a:t>szervezet</a:t>
            </a:r>
            <a:r>
              <a:rPr lang="en-US" sz="3000" dirty="0"/>
              <a:t> </a:t>
            </a:r>
            <a:r>
              <a:rPr lang="en-US" sz="3000" dirty="0" err="1"/>
              <a:t>magnézium</a:t>
            </a:r>
            <a:r>
              <a:rPr lang="en-US" sz="3000" dirty="0"/>
              <a:t> </a:t>
            </a:r>
            <a:r>
              <a:rPr lang="en-US" sz="3000" dirty="0" err="1"/>
              <a:t>szintjét</a:t>
            </a:r>
            <a:endParaRPr lang="en-US" sz="1500" u="sng" dirty="0">
              <a:hlinkClick r:id="rId2"/>
            </a:endParaRPr>
          </a:p>
          <a:p>
            <a:pPr algn="l"/>
            <a:r>
              <a:rPr lang="en-US" sz="1500" u="sng" dirty="0">
                <a:hlinkClick r:id="rId2"/>
              </a:rPr>
              <a:t>http://www.epsomsaltcouncil.org/wp-content/uploads/2015/10/report_on_absorption_of_magnesium_sulfate.pdf</a:t>
            </a:r>
          </a:p>
          <a:p>
            <a:pPr algn="l"/>
            <a:endParaRPr lang="en-US" sz="1500" u="sng" dirty="0">
              <a:hlinkClick r:id="rId2"/>
            </a:endParaRPr>
          </a:p>
          <a:p>
            <a:pPr algn="l"/>
            <a:r>
              <a:rPr lang="en-US" sz="1500" u="sng" dirty="0">
                <a:hlinkClick r:id="rId3" invalidUrl="http://www.cnelm.com/NutritionPractitioner/Issues/Issue_11_1/Articles/7 Transdermal Mg revised2.pdf"/>
              </a:rPr>
              <a:t>http://www.cnelm.com/NutritionPractitioner/Issues/Issue_11_1/Articles/7%20Transdermal%20Mg%20revised2.pdf</a:t>
            </a:r>
          </a:p>
          <a:p>
            <a:pPr algn="l"/>
            <a:endParaRPr lang="en-US" sz="1500" u="sng" dirty="0">
              <a:hlinkClick r:id="rId4"/>
            </a:endParaRPr>
          </a:p>
          <a:p>
            <a:pPr algn="l"/>
            <a:r>
              <a:rPr lang="en-US" sz="1500" u="sng" dirty="0">
                <a:hlinkClick r:id="rId4"/>
              </a:rPr>
              <a:t>https://www.ncbi.nlm.nih.gov/pmc/articles/PMC5389641/#pone.0174817.s001</a:t>
            </a:r>
            <a:endParaRPr lang="en-US" sz="1500" dirty="0"/>
          </a:p>
          <a:p>
            <a:pPr algn="l"/>
            <a:endParaRPr lang="en-US" b="1" dirty="0"/>
          </a:p>
          <a:p>
            <a:pPr algn="l"/>
            <a:endParaRPr lang="en-US" dirty="0"/>
          </a:p>
          <a:p>
            <a:pPr marL="914400" lvl="1" indent="-457200" algn="l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9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30425"/>
          </a:xfrm>
        </p:spPr>
        <p:txBody>
          <a:bodyPr>
            <a:noAutofit/>
          </a:bodyPr>
          <a:lstStyle/>
          <a:p>
            <a:r>
              <a:rPr lang="en-US" sz="3500" dirty="0"/>
              <a:t>A </a:t>
            </a:r>
            <a:r>
              <a:rPr lang="en-US" sz="3500" dirty="0" err="1"/>
              <a:t>szőrtüszők</a:t>
            </a:r>
            <a:r>
              <a:rPr lang="en-US" sz="3500" dirty="0"/>
              <a:t> </a:t>
            </a:r>
            <a:r>
              <a:rPr lang="en-US" sz="3500" dirty="0" err="1"/>
              <a:t>kulcs</a:t>
            </a:r>
            <a:r>
              <a:rPr lang="en-US" sz="3500" dirty="0"/>
              <a:t> </a:t>
            </a:r>
            <a:r>
              <a:rPr lang="en-US" sz="3500" dirty="0" err="1"/>
              <a:t>szerepet</a:t>
            </a:r>
            <a:r>
              <a:rPr lang="en-US" sz="3500" dirty="0"/>
              <a:t> </a:t>
            </a:r>
            <a:r>
              <a:rPr lang="en-US" sz="3500" dirty="0" err="1"/>
              <a:t>játszanak</a:t>
            </a:r>
            <a:r>
              <a:rPr lang="en-US" sz="3500" dirty="0"/>
              <a:t> a </a:t>
            </a:r>
            <a:r>
              <a:rPr lang="en-US" sz="3500" dirty="0" err="1"/>
              <a:t>magnézium</a:t>
            </a:r>
            <a:r>
              <a:rPr lang="en-US" sz="3500" dirty="0"/>
              <a:t> </a:t>
            </a:r>
            <a:r>
              <a:rPr lang="en-US" sz="3500" dirty="0" err="1"/>
              <a:t>klorid</a:t>
            </a:r>
            <a:r>
              <a:rPr lang="en-US" sz="3500" dirty="0"/>
              <a:t> </a:t>
            </a:r>
            <a:r>
              <a:rPr lang="en-US" sz="3500" dirty="0" err="1"/>
              <a:t>felszívódásában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381894"/>
            <a:ext cx="9024079" cy="3626350"/>
          </a:xfrm>
        </p:spPr>
        <p:txBody>
          <a:bodyPr>
            <a:normAutofit/>
          </a:bodyPr>
          <a:lstStyle/>
          <a:p>
            <a:pPr algn="l"/>
            <a:endParaRPr lang="en-US" sz="1600" u="sng" dirty="0">
              <a:hlinkClick r:id="rId2"/>
            </a:endParaRPr>
          </a:p>
          <a:p>
            <a:pPr algn="l"/>
            <a:endParaRPr lang="en-US" sz="1600" u="sng" dirty="0">
              <a:hlinkClick r:id="rId2"/>
            </a:endParaRPr>
          </a:p>
          <a:p>
            <a:pPr algn="l"/>
            <a:endParaRPr lang="en-US" sz="1600" u="sng" dirty="0">
              <a:hlinkClick r:id="rId2"/>
            </a:endParaRPr>
          </a:p>
          <a:p>
            <a:pPr algn="l"/>
            <a:endParaRPr lang="en-US" sz="1600" u="sng" dirty="0">
              <a:hlinkClick r:id="rId2"/>
            </a:endParaRPr>
          </a:p>
          <a:p>
            <a:pPr algn="l"/>
            <a:endParaRPr lang="en-US" sz="1600" u="sng" dirty="0">
              <a:hlinkClick r:id="rId2"/>
            </a:endParaRPr>
          </a:p>
          <a:p>
            <a:pPr algn="l"/>
            <a:endParaRPr lang="en-US" sz="1600" u="sng" dirty="0">
              <a:hlinkClick r:id="rId2"/>
            </a:endParaRPr>
          </a:p>
          <a:p>
            <a:pPr algn="l"/>
            <a:endParaRPr lang="en-US" sz="1600" u="sng" dirty="0">
              <a:hlinkClick r:id="rId2"/>
            </a:endParaRPr>
          </a:p>
          <a:p>
            <a:pPr algn="l"/>
            <a:endParaRPr lang="en-US" sz="1600" u="sng" dirty="0">
              <a:hlinkClick r:id="rId2"/>
            </a:endParaRPr>
          </a:p>
          <a:p>
            <a:pPr algn="l"/>
            <a:endParaRPr lang="en-US" sz="1600" u="sng" dirty="0">
              <a:hlinkClick r:id="rId2"/>
            </a:endParaRPr>
          </a:p>
          <a:p>
            <a:pPr algn="l"/>
            <a:endParaRPr lang="en-US" sz="1000" u="sng" dirty="0">
              <a:hlinkClick r:id="rId2"/>
            </a:endParaRPr>
          </a:p>
          <a:p>
            <a:pPr algn="l"/>
            <a:endParaRPr lang="en-US" sz="1000" u="sng" dirty="0">
              <a:hlinkClick r:id="rId2"/>
            </a:endParaRPr>
          </a:p>
          <a:p>
            <a:pPr algn="l"/>
            <a:endParaRPr lang="en-US" sz="1000" u="sng" dirty="0">
              <a:hlinkClick r:id="rId2"/>
            </a:endParaRPr>
          </a:p>
          <a:p>
            <a:pPr algn="l"/>
            <a:r>
              <a:rPr lang="en-US" sz="1000" u="sng" dirty="0">
                <a:hlinkClick r:id="rId2"/>
              </a:rPr>
              <a:t>http://www.jle.com/fr/revues/mrh/e-docs/permeation_of_topically_applied_magnesium_ions_through_human_skin_is_facilitated_by_hair_follicles_307878/article.phtml?tab=texte</a:t>
            </a:r>
          </a:p>
          <a:p>
            <a:pPr algn="l"/>
            <a:endParaRPr lang="en-US" sz="1000" u="sng" dirty="0">
              <a:hlinkClick r:id="rId2"/>
            </a:endParaRPr>
          </a:p>
          <a:p>
            <a:pPr algn="l"/>
            <a:endParaRPr lang="en-US" b="1" dirty="0"/>
          </a:p>
          <a:p>
            <a:pPr algn="l"/>
            <a:endParaRPr lang="en-US" dirty="0"/>
          </a:p>
          <a:p>
            <a:pPr marL="914400" lvl="1" indent="-457200" algn="l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992368"/>
            <a:ext cx="9144001" cy="865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8898"/>
            <a:ext cx="9807879" cy="386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8961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/>
              <a:t>ŐSI MAGNÉZIUM – 2010 </a:t>
            </a:r>
            <a:r>
              <a:rPr lang="en-US" dirty="0" err="1"/>
              <a:t>óta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12450"/>
            <a:ext cx="7086600" cy="362635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/>
              <a:t>Magnézium</a:t>
            </a:r>
            <a:r>
              <a:rPr lang="en-US" dirty="0"/>
              <a:t> </a:t>
            </a:r>
            <a:r>
              <a:rPr lang="en-US" dirty="0" err="1"/>
              <a:t>Koncentrátumok</a:t>
            </a:r>
            <a:endParaRPr lang="en-US" dirty="0"/>
          </a:p>
          <a:p>
            <a:pPr marL="914400" lvl="1" indent="-457200" algn="l">
              <a:buFont typeface="Arial"/>
              <a:buChar char="•"/>
            </a:pPr>
            <a:r>
              <a:rPr lang="en-US" dirty="0" err="1"/>
              <a:t>Érzékeny</a:t>
            </a:r>
            <a:r>
              <a:rPr lang="en-US" dirty="0"/>
              <a:t>, </a:t>
            </a:r>
            <a:r>
              <a:rPr lang="en-US" dirty="0" err="1"/>
              <a:t>Normál</a:t>
            </a:r>
            <a:r>
              <a:rPr lang="en-US" dirty="0"/>
              <a:t>, + </a:t>
            </a:r>
            <a:r>
              <a:rPr lang="en-US" dirty="0" err="1"/>
              <a:t>OptiMSM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sz="3600" dirty="0" err="1"/>
              <a:t>Masszázsokhoz</a:t>
            </a:r>
            <a:endParaRPr lang="en-US" sz="3600" dirty="0"/>
          </a:p>
          <a:p>
            <a:pPr marL="914400" lvl="1" indent="-457200" algn="l">
              <a:buFont typeface="Arial"/>
              <a:buChar char="•"/>
            </a:pPr>
            <a:r>
              <a:rPr lang="en-US" dirty="0" err="1"/>
              <a:t>Gél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Hűsítő</a:t>
            </a:r>
            <a:r>
              <a:rPr lang="en-US" dirty="0"/>
              <a:t> </a:t>
            </a:r>
            <a:r>
              <a:rPr lang="en-US" dirty="0" err="1"/>
              <a:t>Maszírozó</a:t>
            </a:r>
            <a:r>
              <a:rPr lang="en-US" dirty="0"/>
              <a:t> </a:t>
            </a:r>
            <a:r>
              <a:rPr lang="en-US" dirty="0" err="1"/>
              <a:t>Krém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Testápolók</a:t>
            </a:r>
            <a:r>
              <a:rPr lang="en-US" dirty="0"/>
              <a:t> / </a:t>
            </a:r>
            <a:r>
              <a:rPr lang="en-US" dirty="0" err="1"/>
              <a:t>Testvajak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Fürdősók</a:t>
            </a:r>
            <a:r>
              <a:rPr lang="en-US" dirty="0"/>
              <a:t> (</a:t>
            </a:r>
            <a:r>
              <a:rPr lang="en-US" dirty="0" err="1"/>
              <a:t>illatmentes</a:t>
            </a:r>
            <a:r>
              <a:rPr lang="en-US" dirty="0"/>
              <a:t>, +3 </a:t>
            </a:r>
            <a:r>
              <a:rPr lang="en-US" dirty="0" err="1"/>
              <a:t>illatos</a:t>
            </a:r>
            <a:r>
              <a:rPr lang="en-US" dirty="0"/>
              <a:t> (BIO </a:t>
            </a:r>
            <a:r>
              <a:rPr lang="en-US" dirty="0" err="1"/>
              <a:t>illóolaj</a:t>
            </a:r>
            <a:r>
              <a:rPr lang="en-US" dirty="0"/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Alacsony</a:t>
            </a:r>
            <a:r>
              <a:rPr lang="en-US" dirty="0"/>
              <a:t> </a:t>
            </a:r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tartalmú</a:t>
            </a:r>
            <a:r>
              <a:rPr lang="en-US" dirty="0"/>
              <a:t>, </a:t>
            </a:r>
            <a:r>
              <a:rPr lang="en-US" dirty="0" err="1"/>
              <a:t>magnéziumos</a:t>
            </a:r>
            <a:r>
              <a:rPr lang="en-US" dirty="0"/>
              <a:t> </a:t>
            </a:r>
            <a:r>
              <a:rPr lang="en-US" dirty="0" err="1"/>
              <a:t>étkezési</a:t>
            </a:r>
            <a:r>
              <a:rPr lang="en-US" dirty="0"/>
              <a:t> </a:t>
            </a:r>
            <a:r>
              <a:rPr lang="en-US" dirty="0" err="1"/>
              <a:t>só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914400" lvl="1" indent="-457200" algn="l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  <p:pic>
        <p:nvPicPr>
          <p:cNvPr id="6" name="Picture 5" descr="zechsteinlogo-c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8397" y="6178054"/>
            <a:ext cx="1087039" cy="49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47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Zechstein </a:t>
            </a:r>
            <a:r>
              <a:rPr lang="en-US" dirty="0" err="1"/>
              <a:t>Tenger</a:t>
            </a:r>
            <a:r>
              <a:rPr lang="en-US" dirty="0"/>
              <a:t> a 250 </a:t>
            </a:r>
            <a:r>
              <a:rPr lang="en-US" dirty="0" err="1"/>
              <a:t>millió</a:t>
            </a:r>
            <a:r>
              <a:rPr lang="en-US" dirty="0"/>
              <a:t> </a:t>
            </a:r>
            <a:r>
              <a:rPr lang="en-US" dirty="0" err="1"/>
              <a:t>éves</a:t>
            </a:r>
            <a:r>
              <a:rPr lang="en-US" dirty="0"/>
              <a:t> </a:t>
            </a:r>
            <a:r>
              <a:rPr lang="en-US" dirty="0" err="1"/>
              <a:t>Magnézium</a:t>
            </a:r>
            <a:r>
              <a:rPr lang="en-US" dirty="0"/>
              <a:t> </a:t>
            </a:r>
            <a:r>
              <a:rPr lang="en-US" dirty="0" err="1"/>
              <a:t>kincs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92368"/>
            <a:ext cx="9143999" cy="865632"/>
          </a:xfrm>
          <a:prstGeom prst="rect">
            <a:avLst/>
          </a:prstGeom>
        </p:spPr>
      </p:pic>
      <p:pic>
        <p:nvPicPr>
          <p:cNvPr id="6" name="Picture 5" descr="zechstein-magnesiu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824510"/>
            <a:ext cx="4116898" cy="3183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4430" y="2824510"/>
            <a:ext cx="45120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 </a:t>
            </a:r>
            <a:r>
              <a:rPr lang="en-US" sz="2500" dirty="0" err="1"/>
              <a:t>magnézium-klorid</a:t>
            </a:r>
            <a:r>
              <a:rPr lang="en-US" sz="2500" dirty="0"/>
              <a:t> </a:t>
            </a:r>
            <a:r>
              <a:rPr lang="en-US" sz="2500" dirty="0" err="1"/>
              <a:t>sóoldat</a:t>
            </a:r>
            <a:r>
              <a:rPr lang="en-US" sz="2500" dirty="0"/>
              <a:t> </a:t>
            </a:r>
            <a:r>
              <a:rPr lang="en-US" sz="2500" dirty="0" err="1"/>
              <a:t>egy</a:t>
            </a:r>
            <a:r>
              <a:rPr lang="en-US" sz="2500" dirty="0"/>
              <a:t> </a:t>
            </a:r>
            <a:r>
              <a:rPr lang="en-US" sz="2500" dirty="0" err="1"/>
              <a:t>tiszta</a:t>
            </a:r>
            <a:r>
              <a:rPr lang="en-US" sz="2500" dirty="0"/>
              <a:t> </a:t>
            </a:r>
            <a:r>
              <a:rPr lang="en-US" sz="2500" dirty="0" err="1"/>
              <a:t>vegyület</a:t>
            </a:r>
            <a:r>
              <a:rPr lang="en-US" sz="2500" dirty="0"/>
              <a:t>, </a:t>
            </a:r>
            <a:r>
              <a:rPr lang="en-US" sz="2500" dirty="0" err="1"/>
              <a:t>amelyet</a:t>
            </a:r>
            <a:r>
              <a:rPr lang="en-US" sz="2500" dirty="0"/>
              <a:t> </a:t>
            </a:r>
            <a:r>
              <a:rPr lang="en-US" sz="2500" dirty="0" err="1"/>
              <a:t>közvetlenül</a:t>
            </a:r>
            <a:r>
              <a:rPr lang="en-US" sz="2500" dirty="0"/>
              <a:t> </a:t>
            </a:r>
            <a:r>
              <a:rPr lang="en-US" sz="2500" dirty="0" err="1"/>
              <a:t>az</a:t>
            </a:r>
            <a:r>
              <a:rPr lang="en-US" sz="2500" dirty="0"/>
              <a:t> </a:t>
            </a:r>
            <a:r>
              <a:rPr lang="en-US" sz="2500" dirty="0" err="1"/>
              <a:t>ősi</a:t>
            </a:r>
            <a:r>
              <a:rPr lang="en-US" sz="2500" dirty="0"/>
              <a:t> Zechstein-</a:t>
            </a:r>
            <a:r>
              <a:rPr lang="en-US" sz="2500" dirty="0" err="1"/>
              <a:t>tengerfenékről</a:t>
            </a:r>
            <a:r>
              <a:rPr lang="en-US" sz="2500" dirty="0"/>
              <a:t> </a:t>
            </a:r>
            <a:r>
              <a:rPr lang="en-US" sz="2500" dirty="0" err="1"/>
              <a:t>bányásznak</a:t>
            </a:r>
            <a:r>
              <a:rPr lang="en-US" sz="2500" dirty="0"/>
              <a:t>, </a:t>
            </a:r>
            <a:r>
              <a:rPr lang="en-US" sz="2500" dirty="0" err="1"/>
              <a:t>amely</a:t>
            </a:r>
            <a:r>
              <a:rPr lang="en-US" sz="2500" dirty="0"/>
              <a:t> </a:t>
            </a:r>
            <a:r>
              <a:rPr lang="en-US" sz="2500" dirty="0" err="1"/>
              <a:t>körülbelül</a:t>
            </a:r>
            <a:r>
              <a:rPr lang="en-US" sz="2500" dirty="0"/>
              <a:t> 1600 </a:t>
            </a:r>
            <a:r>
              <a:rPr lang="en-US" sz="2500" dirty="0" err="1"/>
              <a:t>méterrel</a:t>
            </a:r>
            <a:r>
              <a:rPr lang="en-US" sz="2500" dirty="0"/>
              <a:t> a </a:t>
            </a:r>
            <a:r>
              <a:rPr lang="en-US" sz="2500" dirty="0" err="1"/>
              <a:t>föld</a:t>
            </a:r>
            <a:r>
              <a:rPr lang="en-US" sz="2500" dirty="0"/>
              <a:t> </a:t>
            </a:r>
            <a:r>
              <a:rPr lang="en-US" sz="2500" dirty="0" err="1"/>
              <a:t>felszín</a:t>
            </a:r>
            <a:r>
              <a:rPr lang="en-US" sz="2500" dirty="0"/>
              <a:t> </a:t>
            </a:r>
            <a:r>
              <a:rPr lang="en-US" sz="2500" dirty="0" err="1"/>
              <a:t>alatt</a:t>
            </a:r>
            <a:r>
              <a:rPr lang="en-US" sz="2500" dirty="0"/>
              <a:t> </a:t>
            </a:r>
            <a:r>
              <a:rPr lang="en-US" sz="2500" dirty="0" err="1"/>
              <a:t>található</a:t>
            </a:r>
            <a:r>
              <a:rPr lang="en-US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12894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/>
              <a:t>ŐSI MAGNÉZIUM KONCENTRÁTUM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40161" y="2130425"/>
            <a:ext cx="6400800" cy="362635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/>
              <a:t>Napi</a:t>
            </a:r>
            <a:r>
              <a:rPr lang="en-US" dirty="0"/>
              <a:t> </a:t>
            </a:r>
            <a:r>
              <a:rPr lang="en-US" dirty="0" err="1"/>
              <a:t>használatra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100% </a:t>
            </a:r>
            <a:r>
              <a:rPr lang="en-US" dirty="0" err="1"/>
              <a:t>természetes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31% </a:t>
            </a:r>
            <a:r>
              <a:rPr lang="en-US" dirty="0" err="1"/>
              <a:t>magnézium-klorid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2,5 ml = 257 mg Mg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Olajos</a:t>
            </a:r>
            <a:r>
              <a:rPr lang="en-US" dirty="0"/>
              <a:t>, de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olaj</a:t>
            </a:r>
            <a:r>
              <a:rPr lang="en-US" dirty="0"/>
              <a:t>!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250 </a:t>
            </a:r>
            <a:r>
              <a:rPr lang="en-US" dirty="0" err="1"/>
              <a:t>millió</a:t>
            </a:r>
            <a:r>
              <a:rPr lang="en-US" dirty="0"/>
              <a:t> </a:t>
            </a:r>
            <a:r>
              <a:rPr lang="en-US" dirty="0" err="1"/>
              <a:t>éves</a:t>
            </a:r>
            <a:r>
              <a:rPr lang="en-US" dirty="0"/>
              <a:t> </a:t>
            </a:r>
            <a:r>
              <a:rPr lang="en-US" dirty="0" err="1"/>
              <a:t>ősi</a:t>
            </a:r>
            <a:r>
              <a:rPr lang="en-US" dirty="0"/>
              <a:t> </a:t>
            </a:r>
            <a:r>
              <a:rPr lang="en-US" dirty="0" err="1"/>
              <a:t>tengervíz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7836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94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/>
              <a:t>KONCENTRÁTUM ÉRZÉKENY BŐRRE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40161" y="2130425"/>
            <a:ext cx="5970108" cy="362635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emberek</a:t>
            </a:r>
            <a:r>
              <a:rPr lang="en-US" dirty="0"/>
              <a:t> 10-15% -</a:t>
            </a:r>
            <a:r>
              <a:rPr lang="en-US" dirty="0" err="1"/>
              <a:t>nak</a:t>
            </a:r>
            <a:r>
              <a:rPr lang="en-US" dirty="0"/>
              <a:t> </a:t>
            </a:r>
            <a:r>
              <a:rPr lang="en-US" dirty="0" err="1"/>
              <a:t>viszkető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égő</a:t>
            </a:r>
            <a:r>
              <a:rPr lang="en-US" dirty="0"/>
              <a:t> </a:t>
            </a:r>
            <a:r>
              <a:rPr lang="en-US" dirty="0" err="1"/>
              <a:t>érzést</a:t>
            </a:r>
            <a:r>
              <a:rPr lang="en-US" dirty="0"/>
              <a:t> </a:t>
            </a:r>
            <a:r>
              <a:rPr lang="en-US" dirty="0" err="1"/>
              <a:t>okozhat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Kezdje</a:t>
            </a:r>
            <a:r>
              <a:rPr lang="en-US" dirty="0"/>
              <a:t> 0,5 ml-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először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érzékeny</a:t>
            </a:r>
            <a:r>
              <a:rPr lang="en-US" dirty="0"/>
              <a:t> </a:t>
            </a:r>
            <a:r>
              <a:rPr lang="en-US" dirty="0" err="1"/>
              <a:t>bőrön</a:t>
            </a:r>
            <a:r>
              <a:rPr lang="en-US" dirty="0"/>
              <a:t> (</a:t>
            </a:r>
            <a:r>
              <a:rPr lang="en-US" dirty="0" err="1"/>
              <a:t>lábak</a:t>
            </a:r>
            <a:r>
              <a:rPr lang="en-US" dirty="0"/>
              <a:t>, </a:t>
            </a:r>
            <a:r>
              <a:rPr lang="en-US" dirty="0" err="1"/>
              <a:t>hát</a:t>
            </a:r>
            <a:r>
              <a:rPr lang="en-US" dirty="0"/>
              <a:t>), 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Fokozatosan</a:t>
            </a:r>
            <a:r>
              <a:rPr lang="en-US" dirty="0"/>
              <a:t> </a:t>
            </a:r>
            <a:r>
              <a:rPr lang="en-US" dirty="0" err="1"/>
              <a:t>növelje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adagot</a:t>
            </a:r>
            <a:r>
              <a:rPr lang="en-US" dirty="0"/>
              <a:t> 2-3 ml-re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</a:t>
            </a:r>
            <a:r>
              <a:rPr lang="en-US" dirty="0" err="1"/>
              <a:t>többre</a:t>
            </a:r>
            <a:r>
              <a:rPr lang="en-US" dirty="0"/>
              <a:t> is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Kezdje</a:t>
            </a:r>
            <a:r>
              <a:rPr lang="en-US" dirty="0"/>
              <a:t> 1-2 </a:t>
            </a:r>
            <a:r>
              <a:rPr lang="en-US" dirty="0" err="1"/>
              <a:t>perccel</a:t>
            </a:r>
            <a:r>
              <a:rPr lang="en-US" dirty="0"/>
              <a:t>, </a:t>
            </a:r>
            <a:r>
              <a:rPr lang="en-US" dirty="0" err="1"/>
              <a:t>fokozatosan</a:t>
            </a:r>
            <a:r>
              <a:rPr lang="en-US" dirty="0"/>
              <a:t> </a:t>
            </a:r>
            <a:r>
              <a:rPr lang="en-US" dirty="0" err="1"/>
              <a:t>érjen</a:t>
            </a:r>
            <a:r>
              <a:rPr lang="en-US" dirty="0"/>
              <a:t> el min. 20 </a:t>
            </a:r>
            <a:r>
              <a:rPr lang="en-US" dirty="0" err="1"/>
              <a:t>percet</a:t>
            </a:r>
            <a:r>
              <a:rPr lang="en-US" dirty="0"/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Irritáció</a:t>
            </a:r>
            <a:r>
              <a:rPr lang="en-US" dirty="0"/>
              <a:t> </a:t>
            </a:r>
            <a:r>
              <a:rPr lang="en-US" dirty="0" err="1"/>
              <a:t>esetén</a:t>
            </a:r>
            <a:r>
              <a:rPr lang="en-US" dirty="0"/>
              <a:t> </a:t>
            </a:r>
            <a:r>
              <a:rPr lang="en-US" dirty="0" err="1"/>
              <a:t>törölje</a:t>
            </a:r>
            <a:r>
              <a:rPr lang="en-US" dirty="0"/>
              <a:t> le </a:t>
            </a:r>
            <a:r>
              <a:rPr lang="en-US" dirty="0" err="1"/>
              <a:t>nedves</a:t>
            </a:r>
            <a:r>
              <a:rPr lang="en-US" dirty="0"/>
              <a:t> </a:t>
            </a:r>
            <a:r>
              <a:rPr lang="en-US" dirty="0" err="1"/>
              <a:t>törülközővel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0023" y="914401"/>
            <a:ext cx="3560944" cy="56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01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6955161" cy="1470025"/>
          </a:xfrm>
        </p:spPr>
        <p:txBody>
          <a:bodyPr>
            <a:normAutofit/>
          </a:bodyPr>
          <a:lstStyle/>
          <a:p>
            <a:r>
              <a:rPr lang="en-US" dirty="0"/>
              <a:t>KONCENTRÁTUM+ </a:t>
            </a:r>
            <a:r>
              <a:rPr lang="en-US" dirty="0" err="1"/>
              <a:t>OptiMSM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40161" y="2130425"/>
            <a:ext cx="6400800" cy="362635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/>
              <a:t>Az</a:t>
            </a:r>
            <a:r>
              <a:rPr lang="en-US" dirty="0"/>
              <a:t> MSM </a:t>
            </a:r>
            <a:r>
              <a:rPr lang="en-US" dirty="0" err="1"/>
              <a:t>növeli</a:t>
            </a:r>
            <a:r>
              <a:rPr lang="en-US" dirty="0"/>
              <a:t> a </a:t>
            </a:r>
            <a:r>
              <a:rPr lang="en-US" dirty="0" err="1"/>
              <a:t>felszívódást</a:t>
            </a:r>
            <a:r>
              <a:rPr lang="en-US" dirty="0"/>
              <a:t>, </a:t>
            </a:r>
            <a:r>
              <a:rPr lang="en-US" dirty="0" err="1"/>
              <a:t>porcvédő</a:t>
            </a:r>
            <a:r>
              <a:rPr lang="en-US" dirty="0"/>
              <a:t>, </a:t>
            </a:r>
            <a:r>
              <a:rPr lang="en-US" dirty="0" err="1"/>
              <a:t>fájdalomcsillapító</a:t>
            </a:r>
            <a:r>
              <a:rPr lang="en-US" dirty="0"/>
              <a:t>, </a:t>
            </a:r>
            <a:r>
              <a:rPr lang="en-US" dirty="0" err="1"/>
              <a:t>immunerősítő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Napi</a:t>
            </a:r>
            <a:r>
              <a:rPr lang="en-US" dirty="0"/>
              <a:t> </a:t>
            </a:r>
            <a:r>
              <a:rPr lang="en-US" dirty="0" err="1"/>
              <a:t>használatra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28% </a:t>
            </a:r>
            <a:r>
              <a:rPr lang="en-US" dirty="0" err="1"/>
              <a:t>magnézium-klorid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2,5 ml = 230 mg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4725" y="554636"/>
            <a:ext cx="3939603" cy="630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65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err="1"/>
              <a:t>Vezető</a:t>
            </a:r>
            <a:r>
              <a:rPr lang="en-US" dirty="0"/>
              <a:t> </a:t>
            </a:r>
            <a:r>
              <a:rPr lang="en-US" dirty="0" err="1"/>
              <a:t>halálozási</a:t>
            </a:r>
            <a:r>
              <a:rPr lang="en-US" dirty="0"/>
              <a:t> </a:t>
            </a:r>
            <a:r>
              <a:rPr lang="en-US" dirty="0" err="1"/>
              <a:t>okok</a:t>
            </a:r>
            <a:r>
              <a:rPr lang="en-US" dirty="0"/>
              <a:t> </a:t>
            </a:r>
            <a:r>
              <a:rPr lang="en-US" dirty="0" err="1"/>
              <a:t>hazánkban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12450"/>
            <a:ext cx="6400800" cy="362635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/>
              <a:t>Szív</a:t>
            </a:r>
            <a:r>
              <a:rPr lang="en-US" dirty="0"/>
              <a:t> </a:t>
            </a:r>
            <a:r>
              <a:rPr lang="en-US" dirty="0" err="1"/>
              <a:t>betegségek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Érrendszeri</a:t>
            </a:r>
            <a:r>
              <a:rPr lang="en-US" dirty="0"/>
              <a:t> </a:t>
            </a:r>
            <a:r>
              <a:rPr lang="en-US" dirty="0" err="1"/>
              <a:t>betegségek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Légzőszervi</a:t>
            </a:r>
            <a:r>
              <a:rPr lang="en-US" dirty="0"/>
              <a:t> </a:t>
            </a:r>
            <a:r>
              <a:rPr lang="en-US" dirty="0" err="1"/>
              <a:t>betegségek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Rák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Cukorbetegség</a:t>
            </a:r>
            <a:endParaRPr lang="en-US" dirty="0"/>
          </a:p>
          <a:p>
            <a:pPr algn="l"/>
            <a:r>
              <a:rPr lang="en-US" dirty="0"/>
              <a:t>Mind </a:t>
            </a:r>
            <a:r>
              <a:rPr lang="en-US" dirty="0" err="1"/>
              <a:t>kapcsolatba</a:t>
            </a:r>
            <a:r>
              <a:rPr lang="en-US" dirty="0"/>
              <a:t> </a:t>
            </a:r>
            <a:r>
              <a:rPr lang="en-US" dirty="0" err="1"/>
              <a:t>hozható</a:t>
            </a:r>
            <a:r>
              <a:rPr lang="en-US" dirty="0"/>
              <a:t> a </a:t>
            </a:r>
            <a:r>
              <a:rPr lang="en-US" dirty="0" err="1"/>
              <a:t>magnéziumhiánnyal</a:t>
            </a:r>
            <a:r>
              <a:rPr lang="en-US" dirty="0"/>
              <a:t> 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2368"/>
            <a:ext cx="9144000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607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/>
              <a:t>ŐSI MAGNÉZIUM GÉL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40161" y="2130425"/>
            <a:ext cx="6400800" cy="362635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/>
              <a:t>Test </a:t>
            </a:r>
            <a:r>
              <a:rPr lang="en-US" dirty="0" err="1"/>
              <a:t>masszázshoz</a:t>
            </a:r>
            <a:r>
              <a:rPr lang="en-US" dirty="0"/>
              <a:t> </a:t>
            </a:r>
            <a:r>
              <a:rPr lang="en-US" dirty="0" err="1"/>
              <a:t>ajánlott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Zselés</a:t>
            </a:r>
            <a:r>
              <a:rPr lang="en-US" dirty="0"/>
              <a:t> </a:t>
            </a:r>
            <a:r>
              <a:rPr lang="en-US" dirty="0" err="1"/>
              <a:t>anyag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30% </a:t>
            </a:r>
            <a:r>
              <a:rPr lang="en-US" dirty="0" err="1"/>
              <a:t>Magnézium</a:t>
            </a:r>
            <a:r>
              <a:rPr lang="en-US" dirty="0"/>
              <a:t> </a:t>
            </a:r>
            <a:r>
              <a:rPr lang="en-US" dirty="0" err="1"/>
              <a:t>Klorid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2,5ml - 250mg Mg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3710" y="290309"/>
            <a:ext cx="4104807" cy="65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856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/>
              <a:t>ŐSI MAGNÉZIUM HŰSÍTŐ MASSZÁZSKRÉM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40161" y="2130425"/>
            <a:ext cx="5070698" cy="362635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/>
              <a:t>Test </a:t>
            </a:r>
            <a:r>
              <a:rPr lang="en-US" dirty="0" err="1"/>
              <a:t>masszázshoz</a:t>
            </a:r>
            <a:r>
              <a:rPr lang="en-US" dirty="0"/>
              <a:t> </a:t>
            </a:r>
            <a:r>
              <a:rPr lang="en-US" dirty="0" err="1"/>
              <a:t>ajánlott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Fájdalomcsillapító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hűsítő</a:t>
            </a:r>
            <a:r>
              <a:rPr lang="en-US" dirty="0"/>
              <a:t> - Menthol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25% </a:t>
            </a:r>
            <a:r>
              <a:rPr lang="en-US" dirty="0" err="1"/>
              <a:t>Magnézium</a:t>
            </a:r>
            <a:r>
              <a:rPr lang="en-US" dirty="0"/>
              <a:t> </a:t>
            </a:r>
            <a:r>
              <a:rPr lang="en-US" dirty="0" err="1"/>
              <a:t>Koncentrátum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Gyömbér</a:t>
            </a:r>
            <a:r>
              <a:rPr lang="en-US" dirty="0"/>
              <a:t> </a:t>
            </a:r>
            <a:r>
              <a:rPr lang="en-US" dirty="0" err="1"/>
              <a:t>ás</a:t>
            </a:r>
            <a:r>
              <a:rPr lang="en-US" dirty="0"/>
              <a:t> Arnica Montana - </a:t>
            </a:r>
            <a:r>
              <a:rPr lang="en-US" dirty="0" err="1"/>
              <a:t>gyulladáscsökkentés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4281" y="539646"/>
            <a:ext cx="3948971" cy="631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7165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/>
              <a:t>ŐSI MAGNÉZIUM</a:t>
            </a:r>
            <a:br>
              <a:rPr lang="en-US" dirty="0"/>
            </a:br>
            <a:r>
              <a:rPr lang="en-US" dirty="0"/>
              <a:t> MASSZÁZSKRÉM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40161" y="2130425"/>
            <a:ext cx="5070698" cy="362635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/>
              <a:t>Test </a:t>
            </a:r>
            <a:r>
              <a:rPr lang="en-US" dirty="0" err="1"/>
              <a:t>masszázshoz</a:t>
            </a:r>
            <a:r>
              <a:rPr lang="en-US" dirty="0"/>
              <a:t> </a:t>
            </a:r>
            <a:r>
              <a:rPr lang="en-US" dirty="0" err="1"/>
              <a:t>ajánlott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hűsítő</a:t>
            </a:r>
            <a:r>
              <a:rPr lang="en-US" dirty="0"/>
              <a:t> !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25% </a:t>
            </a:r>
            <a:r>
              <a:rPr lang="en-US" dirty="0" err="1"/>
              <a:t>Magnézium</a:t>
            </a:r>
            <a:r>
              <a:rPr lang="en-US" dirty="0"/>
              <a:t> </a:t>
            </a:r>
            <a:r>
              <a:rPr lang="en-US" dirty="0" err="1"/>
              <a:t>Koncentrátum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Gyömbér</a:t>
            </a:r>
            <a:r>
              <a:rPr lang="en-US" dirty="0"/>
              <a:t> </a:t>
            </a:r>
            <a:r>
              <a:rPr lang="en-US" dirty="0" err="1"/>
              <a:t>ás</a:t>
            </a:r>
            <a:r>
              <a:rPr lang="en-US" dirty="0"/>
              <a:t> Arnica Montana - </a:t>
            </a:r>
            <a:r>
              <a:rPr lang="en-US" dirty="0" err="1"/>
              <a:t>gyulladáscsökkentés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64CB720-EFF9-614C-A25A-DE985F238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586" y="431714"/>
            <a:ext cx="3870505" cy="61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456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/>
              <a:t>ŐSI MAGNÉZIUM</a:t>
            </a:r>
            <a:br>
              <a:rPr lang="en-US" dirty="0"/>
            </a:br>
            <a:r>
              <a:rPr lang="en-US" dirty="0"/>
              <a:t>SPORTKRÉM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40161" y="2130425"/>
            <a:ext cx="5070698" cy="362635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/>
              <a:t>Hűsítő</a:t>
            </a:r>
            <a:r>
              <a:rPr lang="en-US" dirty="0"/>
              <a:t> </a:t>
            </a:r>
            <a:r>
              <a:rPr lang="en-US" dirty="0" err="1"/>
              <a:t>krém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Edzés</a:t>
            </a:r>
            <a:r>
              <a:rPr lang="en-US" dirty="0"/>
              <a:t> </a:t>
            </a:r>
            <a:r>
              <a:rPr lang="en-US" dirty="0" err="1"/>
              <a:t>utáni</a:t>
            </a:r>
            <a:r>
              <a:rPr lang="en-US" dirty="0"/>
              <a:t> </a:t>
            </a:r>
            <a:r>
              <a:rPr lang="en-US" dirty="0" err="1"/>
              <a:t>használatra</a:t>
            </a:r>
            <a:r>
              <a:rPr lang="en-US" dirty="0"/>
              <a:t> </a:t>
            </a:r>
            <a:r>
              <a:rPr lang="en-US" dirty="0" err="1"/>
              <a:t>ajánlott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Gyorsan</a:t>
            </a:r>
            <a:r>
              <a:rPr lang="en-US" dirty="0"/>
              <a:t> </a:t>
            </a:r>
            <a:r>
              <a:rPr lang="en-US" dirty="0" err="1"/>
              <a:t>felszívódó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25% </a:t>
            </a:r>
            <a:r>
              <a:rPr lang="en-US" dirty="0" err="1"/>
              <a:t>Magnézium</a:t>
            </a:r>
            <a:r>
              <a:rPr lang="en-US" dirty="0"/>
              <a:t> </a:t>
            </a:r>
            <a:r>
              <a:rPr lang="en-US" dirty="0" err="1"/>
              <a:t>Koncentrátum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Gyömbér</a:t>
            </a:r>
            <a:r>
              <a:rPr lang="en-US" dirty="0"/>
              <a:t> </a:t>
            </a:r>
            <a:r>
              <a:rPr lang="en-US" dirty="0" err="1"/>
              <a:t>ás</a:t>
            </a:r>
            <a:r>
              <a:rPr lang="en-US" dirty="0"/>
              <a:t> Arnica Montana - </a:t>
            </a:r>
            <a:r>
              <a:rPr lang="en-US" dirty="0" err="1"/>
              <a:t>gyulladáscsökkentés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2DDD68-BF0D-CE4B-9741-2BB0032DB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354" y="399126"/>
            <a:ext cx="3916517" cy="626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658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154056" cy="1470025"/>
          </a:xfrm>
        </p:spPr>
        <p:txBody>
          <a:bodyPr/>
          <a:lstStyle/>
          <a:p>
            <a:r>
              <a:rPr lang="en-US" dirty="0"/>
              <a:t>ŐSI MAGNÉZIUM TESTÁPOLÓ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49311" y="2130425"/>
            <a:ext cx="6190938" cy="362635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Mg </a:t>
            </a:r>
            <a:r>
              <a:rPr lang="en-US" dirty="0" err="1"/>
              <a:t>pótlásra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Hidratálja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védi</a:t>
            </a:r>
            <a:r>
              <a:rPr lang="en-US" dirty="0"/>
              <a:t> a </a:t>
            </a:r>
            <a:r>
              <a:rPr lang="en-US" dirty="0" err="1"/>
              <a:t>bőrt</a:t>
            </a:r>
            <a:r>
              <a:rPr lang="en-US" dirty="0"/>
              <a:t> (</a:t>
            </a:r>
            <a:r>
              <a:rPr lang="en-US" dirty="0" err="1"/>
              <a:t>Shea</a:t>
            </a:r>
            <a:r>
              <a:rPr lang="en-US" dirty="0"/>
              <a:t> </a:t>
            </a:r>
            <a:r>
              <a:rPr lang="en-US" dirty="0" err="1"/>
              <a:t>vaj</a:t>
            </a:r>
            <a:r>
              <a:rPr lang="en-US" dirty="0"/>
              <a:t> + </a:t>
            </a:r>
            <a:r>
              <a:rPr lang="en-US" dirty="0" err="1"/>
              <a:t>Édes</a:t>
            </a:r>
            <a:r>
              <a:rPr lang="en-US" dirty="0"/>
              <a:t> </a:t>
            </a:r>
            <a:r>
              <a:rPr lang="en-US" dirty="0" err="1"/>
              <a:t>Mandula</a:t>
            </a:r>
            <a:r>
              <a:rPr lang="en-US" dirty="0"/>
              <a:t> </a:t>
            </a:r>
            <a:r>
              <a:rPr lang="en-US" dirty="0" err="1"/>
              <a:t>olaj</a:t>
            </a:r>
            <a:r>
              <a:rPr lang="en-US" dirty="0"/>
              <a:t>) 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25% </a:t>
            </a:r>
            <a:r>
              <a:rPr lang="en-US" dirty="0" err="1"/>
              <a:t>Ősi</a:t>
            </a:r>
            <a:r>
              <a:rPr lang="en-US" dirty="0"/>
              <a:t> </a:t>
            </a:r>
            <a:r>
              <a:rPr lang="en-US" dirty="0" err="1"/>
              <a:t>Magnézium</a:t>
            </a:r>
            <a:r>
              <a:rPr lang="en-US" dirty="0"/>
              <a:t> </a:t>
            </a:r>
            <a:r>
              <a:rPr lang="en-US" dirty="0" err="1"/>
              <a:t>Koncentrátum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5ml - 150mg Mg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DE0DD2-929A-5642-B0A2-83ED92D1A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62" y="498221"/>
            <a:ext cx="3901593" cy="624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7150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6704351" cy="1470025"/>
          </a:xfrm>
        </p:spPr>
        <p:txBody>
          <a:bodyPr/>
          <a:lstStyle/>
          <a:p>
            <a:r>
              <a:rPr lang="en-US"/>
              <a:t>ŐSI MAGNÉZIUM TESTÁPOLÓ + </a:t>
            </a:r>
            <a:r>
              <a:rPr lang="en-US" dirty="0" err="1"/>
              <a:t>OptiMSM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40161" y="2130425"/>
            <a:ext cx="6149990" cy="362635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Mg </a:t>
            </a:r>
            <a:r>
              <a:rPr lang="en-US" dirty="0" err="1"/>
              <a:t>pótlásra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Hidratálja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védi</a:t>
            </a:r>
            <a:r>
              <a:rPr lang="en-US" dirty="0"/>
              <a:t> a </a:t>
            </a:r>
            <a:r>
              <a:rPr lang="en-US" dirty="0" err="1"/>
              <a:t>bőrt</a:t>
            </a:r>
            <a:r>
              <a:rPr lang="en-US" dirty="0"/>
              <a:t> (</a:t>
            </a:r>
            <a:r>
              <a:rPr lang="en-US" dirty="0" err="1"/>
              <a:t>Shea</a:t>
            </a:r>
            <a:r>
              <a:rPr lang="en-US" dirty="0"/>
              <a:t> </a:t>
            </a:r>
            <a:r>
              <a:rPr lang="en-US" dirty="0" err="1"/>
              <a:t>vaj</a:t>
            </a:r>
            <a:r>
              <a:rPr lang="en-US" dirty="0"/>
              <a:t> + </a:t>
            </a:r>
            <a:r>
              <a:rPr lang="en-US" dirty="0" err="1"/>
              <a:t>Édes</a:t>
            </a:r>
            <a:r>
              <a:rPr lang="en-US" dirty="0"/>
              <a:t> </a:t>
            </a:r>
            <a:r>
              <a:rPr lang="en-US" dirty="0" err="1"/>
              <a:t>Mandula</a:t>
            </a:r>
            <a:r>
              <a:rPr lang="en-US" dirty="0"/>
              <a:t> </a:t>
            </a:r>
            <a:r>
              <a:rPr lang="en-US" dirty="0" err="1"/>
              <a:t>olaj</a:t>
            </a:r>
            <a:r>
              <a:rPr lang="en-US" dirty="0"/>
              <a:t>) 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25% </a:t>
            </a:r>
            <a:r>
              <a:rPr lang="en-US" dirty="0" err="1"/>
              <a:t>Ősi</a:t>
            </a:r>
            <a:r>
              <a:rPr lang="en-US" dirty="0"/>
              <a:t> </a:t>
            </a:r>
            <a:r>
              <a:rPr lang="en-US" dirty="0" err="1"/>
              <a:t>Magnézium</a:t>
            </a:r>
            <a:r>
              <a:rPr lang="en-US" dirty="0"/>
              <a:t> </a:t>
            </a:r>
            <a:r>
              <a:rPr lang="en-US" dirty="0" err="1"/>
              <a:t>Koncentrátum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OptiMSM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5ml - 150mg Mg + 650mg </a:t>
            </a:r>
            <a:r>
              <a:rPr lang="en-US" dirty="0" err="1"/>
              <a:t>OptiMSM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943782-B06E-1746-B6BD-55EC91ABE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276" y="0"/>
            <a:ext cx="4079348" cy="652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9225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6955161" cy="1470025"/>
          </a:xfrm>
        </p:spPr>
        <p:txBody>
          <a:bodyPr/>
          <a:lstStyle/>
          <a:p>
            <a:r>
              <a:rPr lang="en-US" dirty="0"/>
              <a:t>ŐSI MAGNÉZIUM  TESTÁPOLÓ + </a:t>
            </a:r>
            <a:r>
              <a:rPr lang="en-US" dirty="0" err="1"/>
              <a:t>OptiMSM</a:t>
            </a:r>
            <a:r>
              <a:rPr lang="en-US" dirty="0"/>
              <a:t> + MELATONIN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91" cy="866275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40161" y="2130425"/>
            <a:ext cx="6400800" cy="362635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Mg </a:t>
            </a:r>
            <a:r>
              <a:rPr lang="en-US" dirty="0" err="1"/>
              <a:t>pótlásra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Hidratálja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védi</a:t>
            </a:r>
            <a:r>
              <a:rPr lang="en-US" dirty="0"/>
              <a:t> a </a:t>
            </a:r>
            <a:r>
              <a:rPr lang="en-US" dirty="0" err="1"/>
              <a:t>bőrt</a:t>
            </a:r>
            <a:r>
              <a:rPr lang="en-US" dirty="0"/>
              <a:t> 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Melatonin </a:t>
            </a:r>
            <a:r>
              <a:rPr lang="en-US" dirty="0" err="1"/>
              <a:t>segíti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alvást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25% </a:t>
            </a:r>
            <a:r>
              <a:rPr lang="en-US" dirty="0" err="1"/>
              <a:t>Ősi</a:t>
            </a:r>
            <a:r>
              <a:rPr lang="en-US" dirty="0"/>
              <a:t> </a:t>
            </a:r>
            <a:r>
              <a:rPr lang="en-US" dirty="0" err="1"/>
              <a:t>Magnézium</a:t>
            </a:r>
            <a:r>
              <a:rPr lang="en-US" dirty="0"/>
              <a:t> </a:t>
            </a:r>
            <a:r>
              <a:rPr lang="en-US" dirty="0" err="1"/>
              <a:t>Koncentrátum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OptiMSM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5ml - 150mg + 650mg </a:t>
            </a:r>
            <a:r>
              <a:rPr lang="en-US" dirty="0" err="1"/>
              <a:t>OptiMSM</a:t>
            </a:r>
            <a:r>
              <a:rPr lang="en-US" dirty="0"/>
              <a:t> + 1,5mg Melatonin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884314-F981-5B49-A495-390069BF0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729" y="1596280"/>
            <a:ext cx="3346423" cy="53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342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/>
              <a:t>ŐSI MAGNÉZIUM TESTVAJ + </a:t>
            </a:r>
            <a:r>
              <a:rPr lang="en-US" dirty="0" err="1"/>
              <a:t>OptiMSM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30692" y="2130425"/>
            <a:ext cx="5580364" cy="362635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/>
              <a:t>+ </a:t>
            </a:r>
            <a:r>
              <a:rPr lang="en-US" dirty="0" err="1"/>
              <a:t>OptiMSM</a:t>
            </a:r>
            <a:r>
              <a:rPr lang="en-US" dirty="0"/>
              <a:t> (</a:t>
            </a:r>
            <a:r>
              <a:rPr lang="en-US" dirty="0" err="1"/>
              <a:t>felszívódás</a:t>
            </a:r>
            <a:r>
              <a:rPr lang="en-US" dirty="0"/>
              <a:t>, </a:t>
            </a:r>
            <a:r>
              <a:rPr lang="en-US" dirty="0" err="1"/>
              <a:t>izület</a:t>
            </a:r>
            <a:r>
              <a:rPr lang="en-US" dirty="0"/>
              <a:t>, </a:t>
            </a:r>
            <a:r>
              <a:rPr lang="en-US" dirty="0" err="1"/>
              <a:t>fájdalomcsillapítás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Shea</a:t>
            </a:r>
            <a:r>
              <a:rPr lang="en-US" dirty="0"/>
              <a:t> </a:t>
            </a:r>
            <a:r>
              <a:rPr lang="en-US" dirty="0" err="1"/>
              <a:t>vajjal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édes</a:t>
            </a:r>
            <a:r>
              <a:rPr lang="en-US" dirty="0"/>
              <a:t> </a:t>
            </a:r>
            <a:r>
              <a:rPr lang="en-US" dirty="0" err="1"/>
              <a:t>mandula</a:t>
            </a:r>
            <a:r>
              <a:rPr lang="en-US" dirty="0"/>
              <a:t> </a:t>
            </a:r>
            <a:r>
              <a:rPr lang="en-US" dirty="0" err="1"/>
              <a:t>olajjal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25% </a:t>
            </a:r>
            <a:r>
              <a:rPr lang="en-US" dirty="0" err="1"/>
              <a:t>Ősi</a:t>
            </a:r>
            <a:r>
              <a:rPr lang="en-US" dirty="0"/>
              <a:t> </a:t>
            </a:r>
            <a:r>
              <a:rPr lang="en-US" dirty="0" err="1"/>
              <a:t>Magnézium</a:t>
            </a:r>
            <a:r>
              <a:rPr lang="en-US" dirty="0"/>
              <a:t> </a:t>
            </a:r>
            <a:r>
              <a:rPr lang="en-US" dirty="0" err="1"/>
              <a:t>Koncentrátum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5ml - 150mg Mg, </a:t>
            </a:r>
          </a:p>
          <a:p>
            <a:pPr algn="l"/>
            <a:r>
              <a:rPr lang="en-US" dirty="0"/>
              <a:t>	650 mg </a:t>
            </a:r>
            <a:r>
              <a:rPr lang="en-US" dirty="0" err="1"/>
              <a:t>OptiMSM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2533" y="2593298"/>
            <a:ext cx="4344348" cy="42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9549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/>
              <a:t>ŐSI MAGNÉZIUM FÜRDŐSÓ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2368"/>
            <a:ext cx="9144000" cy="865632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55879" y="2150338"/>
            <a:ext cx="5325531" cy="362635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/>
              <a:t>Heti</a:t>
            </a:r>
            <a:r>
              <a:rPr lang="en-US" dirty="0"/>
              <a:t> 3x , </a:t>
            </a:r>
            <a:r>
              <a:rPr lang="en-US" dirty="0" err="1"/>
              <a:t>napi</a:t>
            </a:r>
            <a:r>
              <a:rPr lang="en-US" dirty="0"/>
              <a:t> 20 perc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200-400g / </a:t>
            </a:r>
            <a:r>
              <a:rPr lang="en-US" dirty="0" err="1"/>
              <a:t>fürdő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100-200g / </a:t>
            </a:r>
            <a:r>
              <a:rPr lang="en-US" dirty="0" err="1"/>
              <a:t>lábfürdő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Akár</a:t>
            </a:r>
            <a:r>
              <a:rPr lang="en-US" dirty="0"/>
              <a:t> </a:t>
            </a:r>
            <a:r>
              <a:rPr lang="en-US" dirty="0" err="1"/>
              <a:t>gyerekeknek</a:t>
            </a:r>
            <a:r>
              <a:rPr lang="en-US" dirty="0"/>
              <a:t> is</a:t>
            </a:r>
          </a:p>
        </p:txBody>
      </p:sp>
      <p:pic>
        <p:nvPicPr>
          <p:cNvPr id="6" name="Picture 5" descr="zechsteinlogo-c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9077" y="4918232"/>
            <a:ext cx="1087039" cy="493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4105" y="1815672"/>
            <a:ext cx="3868794" cy="50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7425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4335905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ŐSI MAGNÉZIUM ILLATOS FÜRDŐSÓ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565552"/>
            <a:ext cx="4714192" cy="548731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2316873"/>
            <a:ext cx="433590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Tx/>
              <a:buChar char="-"/>
            </a:pPr>
            <a:r>
              <a:rPr lang="en-US" dirty="0"/>
              <a:t>Mandarin</a:t>
            </a:r>
          </a:p>
          <a:p>
            <a:pPr marL="571500" indent="-571500" algn="l">
              <a:buFontTx/>
              <a:buChar char="-"/>
            </a:pPr>
            <a:r>
              <a:rPr lang="en-US" dirty="0" err="1"/>
              <a:t>Levendula</a:t>
            </a:r>
            <a:endParaRPr lang="en-US" dirty="0"/>
          </a:p>
          <a:p>
            <a:pPr marL="571500" indent="-571500" algn="l">
              <a:buFontTx/>
              <a:buChar char="-"/>
            </a:pPr>
            <a:r>
              <a:rPr lang="en-US" dirty="0" err="1"/>
              <a:t>Eukaliptusz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8978" y="1565552"/>
            <a:ext cx="4714192" cy="54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558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err="1"/>
              <a:t>Cukorbetegség</a:t>
            </a:r>
            <a:r>
              <a:rPr lang="en-US" dirty="0"/>
              <a:t> - </a:t>
            </a:r>
            <a:r>
              <a:rPr lang="en-US" dirty="0" err="1"/>
              <a:t>Magnézium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12450"/>
            <a:ext cx="6400800" cy="362635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600" dirty="0"/>
              <a:t>“</a:t>
            </a:r>
            <a:r>
              <a:rPr lang="en-US" sz="2800" dirty="0" err="1"/>
              <a:t>Számos</a:t>
            </a:r>
            <a:r>
              <a:rPr lang="en-US" sz="2800" dirty="0"/>
              <a:t> </a:t>
            </a:r>
            <a:r>
              <a:rPr lang="en-US" sz="2800" dirty="0" err="1"/>
              <a:t>tanulmány</a:t>
            </a:r>
            <a:r>
              <a:rPr lang="en-US" sz="2800" dirty="0"/>
              <a:t> </a:t>
            </a:r>
            <a:r>
              <a:rPr lang="en-US" sz="2800" dirty="0" err="1"/>
              <a:t>kimutatta</a:t>
            </a:r>
            <a:r>
              <a:rPr lang="en-US" sz="2800" dirty="0"/>
              <a:t>, </a:t>
            </a:r>
            <a:r>
              <a:rPr lang="en-US" sz="2800" dirty="0" err="1"/>
              <a:t>hogy</a:t>
            </a:r>
            <a:r>
              <a:rPr lang="en-US" sz="2800" dirty="0"/>
              <a:t> a </a:t>
            </a:r>
            <a:r>
              <a:rPr lang="en-US" sz="2800" dirty="0" err="1"/>
              <a:t>magas</a:t>
            </a:r>
            <a:r>
              <a:rPr lang="en-US" sz="2800" dirty="0"/>
              <a:t> </a:t>
            </a:r>
            <a:r>
              <a:rPr lang="en-US" sz="2800" dirty="0" err="1"/>
              <a:t>magnéziummal</a:t>
            </a:r>
            <a:r>
              <a:rPr lang="en-US" sz="2800" dirty="0"/>
              <a:t> </a:t>
            </a:r>
            <a:r>
              <a:rPr lang="en-US" sz="2800" dirty="0" err="1"/>
              <a:t>rendelkező</a:t>
            </a:r>
            <a:r>
              <a:rPr lang="en-US" sz="2800" dirty="0"/>
              <a:t> </a:t>
            </a:r>
            <a:r>
              <a:rPr lang="en-US" sz="2800" dirty="0" err="1"/>
              <a:t>táplálkozás</a:t>
            </a:r>
            <a:r>
              <a:rPr lang="en-US" sz="2800" dirty="0"/>
              <a:t> </a:t>
            </a:r>
            <a:r>
              <a:rPr lang="en-US" sz="2800" dirty="0" err="1"/>
              <a:t>jelentősen</a:t>
            </a:r>
            <a:r>
              <a:rPr lang="en-US" sz="2800" dirty="0"/>
              <a:t> </a:t>
            </a:r>
            <a:r>
              <a:rPr lang="en-US" sz="2800" dirty="0" err="1"/>
              <a:t>csökkenti</a:t>
            </a:r>
            <a:r>
              <a:rPr lang="en-US" sz="2800" dirty="0"/>
              <a:t> a </a:t>
            </a:r>
            <a:r>
              <a:rPr lang="en-US" sz="2800" dirty="0" err="1"/>
              <a:t>cukorbetegség</a:t>
            </a:r>
            <a:r>
              <a:rPr lang="en-US" sz="2800" dirty="0"/>
              <a:t> </a:t>
            </a:r>
            <a:r>
              <a:rPr lang="en-US" sz="2800" dirty="0" err="1"/>
              <a:t>kockázatát</a:t>
            </a:r>
            <a:r>
              <a:rPr lang="en-US" sz="2800" dirty="0"/>
              <a:t>. A </a:t>
            </a:r>
            <a:r>
              <a:rPr lang="en-US" sz="2800" dirty="0" err="1"/>
              <a:t>magnéziumfelvétel</a:t>
            </a:r>
            <a:r>
              <a:rPr lang="en-US" sz="2800" dirty="0"/>
              <a:t> 100 mg / nap </a:t>
            </a:r>
            <a:r>
              <a:rPr lang="en-US" sz="2800" dirty="0" err="1"/>
              <a:t>növekedése</a:t>
            </a:r>
            <a:r>
              <a:rPr lang="en-US" sz="2800" dirty="0"/>
              <a:t> a </a:t>
            </a:r>
            <a:r>
              <a:rPr lang="en-US" sz="2800" dirty="0" err="1"/>
              <a:t>cukorbetegség</a:t>
            </a:r>
            <a:r>
              <a:rPr lang="en-US" sz="2800" dirty="0"/>
              <a:t> 15% -</a:t>
            </a:r>
            <a:r>
              <a:rPr lang="en-US" sz="2800" dirty="0" err="1"/>
              <a:t>kal</a:t>
            </a:r>
            <a:r>
              <a:rPr lang="en-US" sz="2800" dirty="0"/>
              <a:t> </a:t>
            </a:r>
            <a:r>
              <a:rPr lang="en-US" sz="2800" dirty="0" err="1"/>
              <a:t>alacsonyabb</a:t>
            </a:r>
            <a:r>
              <a:rPr lang="en-US" sz="2800" dirty="0"/>
              <a:t> </a:t>
            </a:r>
            <a:r>
              <a:rPr lang="en-US" sz="2800" dirty="0" err="1"/>
              <a:t>kockázatával</a:t>
            </a:r>
            <a:r>
              <a:rPr lang="en-US" sz="2800" dirty="0"/>
              <a:t> </a:t>
            </a:r>
            <a:r>
              <a:rPr lang="en-US" sz="2800" dirty="0" err="1"/>
              <a:t>jár</a:t>
            </a:r>
            <a:r>
              <a:rPr lang="en-US" sz="2800" dirty="0"/>
              <a:t>”</a:t>
            </a:r>
            <a:r>
              <a:rPr lang="en-US" sz="2600" dirty="0"/>
              <a:t>	</a:t>
            </a:r>
            <a:r>
              <a:rPr lang="en-US" sz="1500" dirty="0"/>
              <a:t> </a:t>
            </a:r>
          </a:p>
          <a:p>
            <a:pPr marL="457200" indent="-457200" algn="l">
              <a:buFont typeface="Arial"/>
              <a:buChar char="•"/>
            </a:pPr>
            <a:r>
              <a:rPr lang="en-US" sz="1500" dirty="0">
                <a:hlinkClick r:id="rId2"/>
              </a:rPr>
              <a:t>http://www.asean-endocrinejournal.org/index.php/JAFES/article/view/328/822</a:t>
            </a:r>
            <a:endParaRPr lang="en-US" sz="1500" dirty="0"/>
          </a:p>
          <a:p>
            <a:pPr marL="457200" indent="-457200" algn="l">
              <a:buFont typeface="Arial"/>
              <a:buChar char="•"/>
            </a:pPr>
            <a:endParaRPr lang="en-US" sz="1500" dirty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49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err="1"/>
              <a:t>Magnéziummal</a:t>
            </a:r>
            <a:r>
              <a:rPr lang="en-US" dirty="0"/>
              <a:t> </a:t>
            </a:r>
            <a:r>
              <a:rPr lang="en-US" dirty="0" err="1"/>
              <a:t>dúsított</a:t>
            </a:r>
            <a:r>
              <a:rPr lang="en-US" dirty="0"/>
              <a:t> </a:t>
            </a:r>
            <a:r>
              <a:rPr lang="en-US" dirty="0" err="1"/>
              <a:t>alacsony</a:t>
            </a:r>
            <a:r>
              <a:rPr lang="en-US" dirty="0"/>
              <a:t> </a:t>
            </a:r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tartalmú</a:t>
            </a:r>
            <a:r>
              <a:rPr lang="en-US" dirty="0"/>
              <a:t> </a:t>
            </a:r>
            <a:r>
              <a:rPr lang="en-US" dirty="0" err="1"/>
              <a:t>asztali</a:t>
            </a:r>
            <a:r>
              <a:rPr lang="en-US" dirty="0"/>
              <a:t> </a:t>
            </a:r>
            <a:r>
              <a:rPr lang="en-US" dirty="0" err="1"/>
              <a:t>só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2368"/>
            <a:ext cx="9144000" cy="865632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40161" y="2130425"/>
            <a:ext cx="6400800" cy="362635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/>
              <a:t>57% </a:t>
            </a:r>
            <a:r>
              <a:rPr lang="en-US" dirty="0" err="1"/>
              <a:t>Nátrium</a:t>
            </a:r>
            <a:r>
              <a:rPr lang="en-US" dirty="0"/>
              <a:t> </a:t>
            </a:r>
            <a:r>
              <a:rPr lang="en-US" dirty="0" err="1"/>
              <a:t>Klorid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28% </a:t>
            </a:r>
            <a:r>
              <a:rPr lang="en-US" dirty="0" err="1"/>
              <a:t>Kálium</a:t>
            </a:r>
            <a:r>
              <a:rPr lang="en-US" dirty="0"/>
              <a:t> </a:t>
            </a:r>
            <a:r>
              <a:rPr lang="en-US" dirty="0" err="1"/>
              <a:t>Klorid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12% </a:t>
            </a:r>
            <a:r>
              <a:rPr lang="en-US" dirty="0" err="1"/>
              <a:t>Magnézium</a:t>
            </a:r>
            <a:r>
              <a:rPr lang="en-US" dirty="0"/>
              <a:t> </a:t>
            </a:r>
            <a:r>
              <a:rPr lang="en-US" dirty="0" err="1"/>
              <a:t>Szulfát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2% Lysine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6580" y="1948721"/>
            <a:ext cx="3075981" cy="50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329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err="1"/>
              <a:t>Kalcium-Montmorillonit</a:t>
            </a:r>
            <a:r>
              <a:rPr lang="en-US" dirty="0"/>
              <a:t> </a:t>
            </a:r>
            <a:r>
              <a:rPr lang="en-US" dirty="0" err="1"/>
              <a:t>Agyagpakolás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2368"/>
            <a:ext cx="9144000" cy="865632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40161" y="2130425"/>
            <a:ext cx="4375193" cy="362635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hu-HU" dirty="0"/>
              <a:t>Vízzel összekeverve kiválóan kenhető</a:t>
            </a:r>
          </a:p>
          <a:p>
            <a:pPr marL="457200" indent="-457200" algn="l">
              <a:buFont typeface="Arial"/>
              <a:buChar char="•"/>
            </a:pPr>
            <a:r>
              <a:rPr lang="hu-HU" dirty="0"/>
              <a:t>eltávolítja az elhalt hámsejteket</a:t>
            </a:r>
          </a:p>
          <a:p>
            <a:pPr marL="457200" indent="-457200" algn="l">
              <a:buFont typeface="Arial"/>
              <a:buChar char="•"/>
            </a:pPr>
            <a:r>
              <a:rPr lang="hu-HU" dirty="0"/>
              <a:t>ásványi anyagokkal tölti fel a bőrt</a:t>
            </a:r>
          </a:p>
          <a:p>
            <a:pPr marL="457200" indent="-457200" algn="l">
              <a:buFont typeface="Arial"/>
              <a:buChar char="•"/>
            </a:pPr>
            <a:r>
              <a:rPr lang="hu-HU" dirty="0"/>
              <a:t>megszünteti a bőr túlzott olajosodását, anélkül, hogy kiszárítaná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120g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F52035-92AF-E449-9741-6FEE7F6ED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646" y="1047261"/>
            <a:ext cx="3456354" cy="55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1397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err="1"/>
              <a:t>Kalcium-Montmorillonit</a:t>
            </a:r>
            <a:r>
              <a:rPr lang="en-US" dirty="0"/>
              <a:t> </a:t>
            </a:r>
            <a:r>
              <a:rPr lang="en-US" dirty="0" err="1"/>
              <a:t>Agyagfürdő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2368"/>
            <a:ext cx="9144000" cy="865632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40161" y="2130425"/>
            <a:ext cx="4375193" cy="362635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hu-HU" dirty="0"/>
              <a:t>magas aktivitású ásványi anyagokkal töltheti fel a bőrt</a:t>
            </a:r>
          </a:p>
          <a:p>
            <a:pPr marL="457200" indent="-457200" algn="l">
              <a:buFont typeface="Arial"/>
              <a:buChar char="•"/>
            </a:pPr>
            <a:r>
              <a:rPr lang="hu-HU" dirty="0"/>
              <a:t>miközben az ásványi ionok erős negatív töltésének köszönhetően méregtelenítheti is a szervezetet</a:t>
            </a:r>
          </a:p>
          <a:p>
            <a:pPr marL="457200" indent="-457200" algn="l">
              <a:buFont typeface="Arial"/>
              <a:buChar char="•"/>
            </a:pPr>
            <a:r>
              <a:rPr lang="hu-HU" dirty="0"/>
              <a:t>1 Kg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0E58D1-30E8-434E-9BEB-DFFB9BE3A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261" y="1345184"/>
            <a:ext cx="3175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6397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err="1"/>
              <a:t>Vélemények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2368"/>
            <a:ext cx="9144000" cy="865632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40161" y="1785651"/>
            <a:ext cx="6400800" cy="362635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0319" y="4342814"/>
            <a:ext cx="6130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“</a:t>
            </a:r>
            <a:r>
              <a:rPr lang="en-US" sz="2400" b="1" dirty="0" err="1"/>
              <a:t>még</a:t>
            </a:r>
            <a:r>
              <a:rPr lang="en-US" sz="2400" b="1" dirty="0"/>
              <a:t> </a:t>
            </a:r>
            <a:r>
              <a:rPr lang="en-US" sz="2400" b="1" dirty="0" err="1"/>
              <a:t>sosem</a:t>
            </a:r>
            <a:r>
              <a:rPr lang="en-US" sz="2400" b="1" dirty="0"/>
              <a:t> </a:t>
            </a:r>
            <a:r>
              <a:rPr lang="en-US" sz="2400" b="1" dirty="0" err="1"/>
              <a:t>regenerálódtam</a:t>
            </a:r>
            <a:r>
              <a:rPr lang="en-US" sz="2400" b="1" dirty="0"/>
              <a:t> </a:t>
            </a:r>
            <a:r>
              <a:rPr lang="en-US" sz="2400" b="1" dirty="0" err="1"/>
              <a:t>ilyen</a:t>
            </a:r>
            <a:r>
              <a:rPr lang="en-US" sz="2400" b="1" dirty="0"/>
              <a:t> </a:t>
            </a:r>
            <a:r>
              <a:rPr lang="en-US" sz="2400" b="1" dirty="0" err="1"/>
              <a:t>hamar</a:t>
            </a:r>
            <a:r>
              <a:rPr lang="en-US" sz="2400" dirty="0"/>
              <a:t>. </a:t>
            </a:r>
            <a:r>
              <a:rPr lang="en-US" sz="2400" b="1" dirty="0" err="1"/>
              <a:t>Izomfájdalmaim</a:t>
            </a:r>
            <a:r>
              <a:rPr lang="en-US" sz="2400" b="1" dirty="0"/>
              <a:t> </a:t>
            </a:r>
            <a:r>
              <a:rPr lang="en-US" sz="2400" b="1" dirty="0" err="1"/>
              <a:t>nem</a:t>
            </a:r>
            <a:r>
              <a:rPr lang="en-US" sz="2400" b="1" dirty="0"/>
              <a:t> is </a:t>
            </a:r>
            <a:r>
              <a:rPr lang="en-US" sz="2400" b="1" dirty="0" err="1"/>
              <a:t>voltak</a:t>
            </a:r>
            <a:r>
              <a:rPr lang="en-US" sz="2400" dirty="0"/>
              <a:t>, </a:t>
            </a:r>
            <a:r>
              <a:rPr lang="en-US" sz="2400" dirty="0" err="1"/>
              <a:t>inkább</a:t>
            </a:r>
            <a:r>
              <a:rPr lang="en-US" sz="2400" dirty="0"/>
              <a:t> </a:t>
            </a:r>
            <a:r>
              <a:rPr lang="en-US" sz="2400" dirty="0" err="1"/>
              <a:t>csak</a:t>
            </a:r>
            <a:r>
              <a:rPr lang="en-US" sz="2400" dirty="0"/>
              <a:t> </a:t>
            </a:r>
            <a:r>
              <a:rPr lang="en-US" sz="2400" dirty="0" err="1"/>
              <a:t>fáradtságot</a:t>
            </a:r>
            <a:r>
              <a:rPr lang="en-US" sz="2400" dirty="0"/>
              <a:t> </a:t>
            </a:r>
            <a:r>
              <a:rPr lang="en-US" sz="2400" dirty="0" err="1"/>
              <a:t>éreztem</a:t>
            </a:r>
            <a:r>
              <a:rPr lang="en-US" sz="2400" b="1" dirty="0"/>
              <a:t>” Dr. </a:t>
            </a:r>
            <a:r>
              <a:rPr lang="en-US" sz="2400" b="1" dirty="0" err="1"/>
              <a:t>Lubics</a:t>
            </a:r>
            <a:r>
              <a:rPr lang="en-US" sz="2400" b="1" dirty="0"/>
              <a:t> </a:t>
            </a:r>
            <a:r>
              <a:rPr lang="en-US" sz="2400" b="1" dirty="0" err="1"/>
              <a:t>Szilvia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5" y="0"/>
            <a:ext cx="7064115" cy="39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0097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91726"/>
            <a:ext cx="9150781" cy="866274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40161" y="1785651"/>
            <a:ext cx="6400800" cy="362635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702700"/>
            <a:ext cx="4164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“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utóbbi</a:t>
            </a:r>
            <a:r>
              <a:rPr lang="en-US" sz="2400" dirty="0"/>
              <a:t> </a:t>
            </a:r>
            <a:r>
              <a:rPr lang="en-US" sz="2400" dirty="0" err="1"/>
              <a:t>időben</a:t>
            </a:r>
            <a:r>
              <a:rPr lang="en-US" sz="2400" dirty="0"/>
              <a:t> </a:t>
            </a:r>
            <a:r>
              <a:rPr lang="en-US" sz="2400" dirty="0" err="1"/>
              <a:t>kezdtem</a:t>
            </a:r>
            <a:r>
              <a:rPr lang="en-US" sz="2400" dirty="0"/>
              <a:t> el </a:t>
            </a:r>
            <a:r>
              <a:rPr lang="en-US" sz="2400" dirty="0" err="1"/>
              <a:t>használni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 </a:t>
            </a:r>
            <a:r>
              <a:rPr lang="en-US" sz="2400" b="1" dirty="0" err="1"/>
              <a:t>Ősi</a:t>
            </a:r>
            <a:r>
              <a:rPr lang="en-US" sz="2400" b="1" dirty="0"/>
              <a:t> </a:t>
            </a:r>
            <a:r>
              <a:rPr lang="en-US" sz="2400" b="1" dirty="0" err="1"/>
              <a:t>Magnézium</a:t>
            </a:r>
            <a:r>
              <a:rPr lang="en-US" sz="2400" b="1" dirty="0"/>
              <a:t> </a:t>
            </a:r>
            <a:r>
              <a:rPr lang="en-US" sz="2400" b="1" dirty="0" err="1"/>
              <a:t>Koncentrátumot</a:t>
            </a:r>
            <a:r>
              <a:rPr lang="en-US" sz="2400" b="1" dirty="0"/>
              <a:t> </a:t>
            </a:r>
            <a:r>
              <a:rPr lang="en-US" sz="2400" b="1" dirty="0" err="1"/>
              <a:t>és</a:t>
            </a:r>
            <a:r>
              <a:rPr lang="en-US" sz="2400" b="1" dirty="0"/>
              <a:t> </a:t>
            </a:r>
            <a:r>
              <a:rPr lang="en-US" sz="2400" b="1" dirty="0" err="1"/>
              <a:t>Fürdősót</a:t>
            </a:r>
            <a:r>
              <a:rPr lang="en-US" sz="2400" dirty="0"/>
              <a:t>. </a:t>
            </a:r>
            <a:r>
              <a:rPr lang="en-US" sz="2400" dirty="0" err="1"/>
              <a:t>Azóta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 </a:t>
            </a:r>
            <a:r>
              <a:rPr lang="en-US" sz="2400" b="1" dirty="0" err="1"/>
              <a:t>izomgörcsök</a:t>
            </a:r>
            <a:r>
              <a:rPr lang="en-US" sz="2400" b="1" dirty="0"/>
              <a:t> </a:t>
            </a:r>
            <a:r>
              <a:rPr lang="en-US" sz="2400" b="1" dirty="0" err="1"/>
              <a:t>teljesen</a:t>
            </a:r>
            <a:r>
              <a:rPr lang="en-US" sz="2400" b="1" dirty="0"/>
              <a:t> </a:t>
            </a:r>
            <a:r>
              <a:rPr lang="en-US" sz="2400" b="1" dirty="0" err="1"/>
              <a:t>megszűntek</a:t>
            </a:r>
            <a:r>
              <a:rPr lang="en-US" sz="2400" dirty="0"/>
              <a:t>, a </a:t>
            </a:r>
            <a:r>
              <a:rPr lang="en-US" sz="2400" b="1" dirty="0" err="1"/>
              <a:t>regenerálódás</a:t>
            </a:r>
            <a:r>
              <a:rPr lang="en-US" sz="2400" b="1" dirty="0"/>
              <a:t> is </a:t>
            </a:r>
            <a:r>
              <a:rPr lang="en-US" sz="2400" b="1" dirty="0" err="1"/>
              <a:t>sokkal</a:t>
            </a:r>
            <a:r>
              <a:rPr lang="en-US" sz="2400" b="1" dirty="0"/>
              <a:t> </a:t>
            </a:r>
            <a:r>
              <a:rPr lang="en-US" sz="2400" b="1" dirty="0" err="1"/>
              <a:t>könnyebben</a:t>
            </a:r>
            <a:r>
              <a:rPr lang="en-US" sz="2400" b="1" dirty="0"/>
              <a:t> </a:t>
            </a:r>
            <a:r>
              <a:rPr lang="en-US" sz="2400" b="1" dirty="0" err="1"/>
              <a:t>megy</a:t>
            </a:r>
            <a:r>
              <a:rPr lang="en-US" sz="2400" dirty="0"/>
              <a:t>. </a:t>
            </a:r>
            <a:r>
              <a:rPr lang="en-US" sz="2400" b="1" dirty="0"/>
              <a:t>”</a:t>
            </a:r>
          </a:p>
          <a:p>
            <a:endParaRPr lang="en-US" sz="2400" b="1" dirty="0"/>
          </a:p>
          <a:p>
            <a:r>
              <a:rPr lang="en-US" sz="2400" b="1" dirty="0" err="1"/>
              <a:t>Kammerer</a:t>
            </a:r>
            <a:r>
              <a:rPr lang="en-US" sz="2400" b="1" dirty="0"/>
              <a:t> </a:t>
            </a:r>
            <a:r>
              <a:rPr lang="en-US" sz="2400" b="1" dirty="0" err="1"/>
              <a:t>Zoltán</a:t>
            </a:r>
            <a:endParaRPr lang="en-US" sz="2400" b="1" dirty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4726" y="1"/>
            <a:ext cx="4979274" cy="384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3562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40161" y="1785651"/>
            <a:ext cx="6400800" cy="362635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870" y="447143"/>
            <a:ext cx="39553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“</a:t>
            </a:r>
            <a:r>
              <a:rPr lang="en-US" sz="2400" dirty="0"/>
              <a:t>ha </a:t>
            </a:r>
            <a:r>
              <a:rPr lang="en-US" sz="2400" dirty="0" err="1"/>
              <a:t>bárhol</a:t>
            </a:r>
            <a:r>
              <a:rPr lang="en-US" sz="2400" dirty="0"/>
              <a:t> </a:t>
            </a:r>
            <a:r>
              <a:rPr lang="en-US" sz="2400" dirty="0" err="1"/>
              <a:t>izomgörcs</a:t>
            </a:r>
            <a:r>
              <a:rPr lang="en-US" sz="2400" dirty="0"/>
              <a:t> </a:t>
            </a:r>
            <a:r>
              <a:rPr lang="en-US" sz="2400" dirty="0" err="1"/>
              <a:t>vagy</a:t>
            </a:r>
            <a:r>
              <a:rPr lang="en-US" sz="2400" dirty="0"/>
              <a:t> </a:t>
            </a:r>
            <a:r>
              <a:rPr lang="en-US" sz="2400" dirty="0" err="1"/>
              <a:t>fájdalom</a:t>
            </a:r>
            <a:r>
              <a:rPr lang="en-US" sz="2400" dirty="0"/>
              <a:t> </a:t>
            </a:r>
            <a:r>
              <a:rPr lang="en-US" sz="2400" dirty="0" err="1"/>
              <a:t>jelentkezik</a:t>
            </a:r>
            <a:r>
              <a:rPr lang="en-US" sz="2400" dirty="0"/>
              <a:t>, </a:t>
            </a:r>
            <a:r>
              <a:rPr lang="en-US" sz="2400" dirty="0" err="1"/>
              <a:t>mintegy</a:t>
            </a:r>
            <a:r>
              <a:rPr lang="en-US" sz="2400" dirty="0"/>
              <a:t> </a:t>
            </a:r>
            <a:r>
              <a:rPr lang="en-US" sz="2400" dirty="0" err="1"/>
              <a:t>elsősegélyként</a:t>
            </a:r>
            <a:r>
              <a:rPr lang="en-US" sz="2400" dirty="0"/>
              <a:t> </a:t>
            </a:r>
            <a:r>
              <a:rPr lang="en-US" sz="2400" dirty="0" err="1"/>
              <a:t>használom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Ősi</a:t>
            </a:r>
            <a:r>
              <a:rPr lang="en-US" sz="2400" dirty="0"/>
              <a:t> </a:t>
            </a:r>
            <a:r>
              <a:rPr lang="en-US" sz="2400" dirty="0" err="1"/>
              <a:t>Magnéziumot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Ősi</a:t>
            </a:r>
            <a:r>
              <a:rPr lang="en-US" sz="2400" dirty="0"/>
              <a:t> </a:t>
            </a:r>
            <a:r>
              <a:rPr lang="en-US" sz="2400" dirty="0" err="1"/>
              <a:t>Magnézium</a:t>
            </a:r>
            <a:r>
              <a:rPr lang="en-US" sz="2400" dirty="0"/>
              <a:t> </a:t>
            </a:r>
            <a:r>
              <a:rPr lang="en-US" sz="2400" dirty="0" err="1"/>
              <a:t>rendszeres</a:t>
            </a:r>
            <a:r>
              <a:rPr lang="en-US" sz="2400" dirty="0"/>
              <a:t> </a:t>
            </a:r>
            <a:r>
              <a:rPr lang="en-US" sz="2400" dirty="0" err="1"/>
              <a:t>használatával</a:t>
            </a:r>
            <a:r>
              <a:rPr lang="en-US" sz="2400" dirty="0"/>
              <a:t> </a:t>
            </a:r>
            <a:r>
              <a:rPr lang="en-US" sz="2400" dirty="0" err="1"/>
              <a:t>nemcsak</a:t>
            </a:r>
            <a:r>
              <a:rPr lang="en-US" sz="2400" dirty="0"/>
              <a:t> </a:t>
            </a:r>
            <a:r>
              <a:rPr lang="en-US" sz="2400" dirty="0" err="1"/>
              <a:t>fizikailag</a:t>
            </a:r>
            <a:r>
              <a:rPr lang="en-US" sz="2400" dirty="0"/>
              <a:t>, de </a:t>
            </a:r>
            <a:r>
              <a:rPr lang="en-US" sz="2400" dirty="0" err="1"/>
              <a:t>lelkileg</a:t>
            </a:r>
            <a:r>
              <a:rPr lang="en-US" sz="2400" dirty="0"/>
              <a:t> is </a:t>
            </a:r>
            <a:r>
              <a:rPr lang="en-US" sz="2400" dirty="0" err="1"/>
              <a:t>sokkal</a:t>
            </a:r>
            <a:r>
              <a:rPr lang="en-US" sz="2400" dirty="0"/>
              <a:t> </a:t>
            </a:r>
            <a:r>
              <a:rPr lang="en-US" sz="2400" dirty="0" err="1"/>
              <a:t>rugalmasabb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kiegyensúlyozottabb</a:t>
            </a:r>
            <a:r>
              <a:rPr lang="en-US" sz="2400" dirty="0"/>
              <a:t> </a:t>
            </a:r>
            <a:r>
              <a:rPr lang="en-US" sz="2400" dirty="0" err="1"/>
              <a:t>lettem</a:t>
            </a:r>
            <a:r>
              <a:rPr lang="en-US" sz="2400" dirty="0"/>
              <a:t>.  </a:t>
            </a:r>
            <a:r>
              <a:rPr lang="en-US" sz="2400" b="1" dirty="0"/>
              <a:t>”</a:t>
            </a:r>
          </a:p>
          <a:p>
            <a:endParaRPr lang="en-US" sz="2400" b="1" dirty="0"/>
          </a:p>
          <a:p>
            <a:r>
              <a:rPr lang="en-US" sz="2400" b="1" dirty="0"/>
              <a:t>Dr. </a:t>
            </a:r>
            <a:r>
              <a:rPr lang="en-US" sz="2400" b="1" dirty="0" err="1"/>
              <a:t>Csomai</a:t>
            </a:r>
            <a:r>
              <a:rPr lang="en-US" sz="2400" b="1" dirty="0"/>
              <a:t> Zita</a:t>
            </a:r>
          </a:p>
          <a:p>
            <a:r>
              <a:rPr lang="en-US" sz="2400" b="1" dirty="0" err="1"/>
              <a:t>Orvos</a:t>
            </a:r>
            <a:r>
              <a:rPr lang="en-US" sz="2400" b="1" dirty="0"/>
              <a:t> - </a:t>
            </a:r>
            <a:r>
              <a:rPr lang="en-US" sz="2400" b="1" dirty="0" err="1"/>
              <a:t>Természetgyógyász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6257" y="0"/>
            <a:ext cx="5027743" cy="44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211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err="1"/>
              <a:t>Köszönöm</a:t>
            </a:r>
            <a:r>
              <a:rPr lang="en-US" dirty="0"/>
              <a:t> </a:t>
            </a:r>
            <a:r>
              <a:rPr lang="en-US" dirty="0" err="1"/>
              <a:t>szépen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40161" y="1785651"/>
            <a:ext cx="6400800" cy="362635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algn="l"/>
            <a:r>
              <a:rPr lang="en-US" dirty="0" err="1"/>
              <a:t>Kérjen</a:t>
            </a:r>
            <a:r>
              <a:rPr lang="en-US" dirty="0"/>
              <a:t> </a:t>
            </a:r>
            <a:r>
              <a:rPr lang="en-US" dirty="0" err="1"/>
              <a:t>ingyenes</a:t>
            </a:r>
            <a:r>
              <a:rPr lang="en-US" dirty="0"/>
              <a:t> </a:t>
            </a:r>
            <a:r>
              <a:rPr lang="en-US" dirty="0" err="1"/>
              <a:t>mintákat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asztalunknál</a:t>
            </a:r>
            <a:r>
              <a:rPr lang="en-US" dirty="0"/>
              <a:t> !!</a:t>
            </a:r>
          </a:p>
          <a:p>
            <a:pPr algn="l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7306" y="3364234"/>
            <a:ext cx="4826694" cy="25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76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miért</a:t>
            </a:r>
            <a:r>
              <a:rPr lang="en-US" dirty="0"/>
              <a:t> a </a:t>
            </a:r>
            <a:r>
              <a:rPr lang="en-US" dirty="0" err="1"/>
              <a:t>magnézium</a:t>
            </a:r>
            <a:r>
              <a:rPr lang="en-US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12450"/>
            <a:ext cx="6400800" cy="362635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err="1"/>
              <a:t>Résztvesz</a:t>
            </a:r>
            <a:r>
              <a:rPr lang="en-US" dirty="0"/>
              <a:t> 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mint 300 </a:t>
            </a:r>
            <a:r>
              <a:rPr lang="en-US" dirty="0" err="1"/>
              <a:t>metabolikus</a:t>
            </a:r>
            <a:r>
              <a:rPr lang="en-US" dirty="0"/>
              <a:t> </a:t>
            </a:r>
            <a:r>
              <a:rPr lang="en-US" dirty="0" err="1"/>
              <a:t>reakciójában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781" y="5991726"/>
            <a:ext cx="9150781" cy="8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err="1"/>
              <a:t>Szerepet</a:t>
            </a:r>
            <a:r>
              <a:rPr lang="en-US" dirty="0"/>
              <a:t> </a:t>
            </a:r>
            <a:r>
              <a:rPr lang="en-US" dirty="0" err="1"/>
              <a:t>játszik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12450"/>
            <a:ext cx="6400800" cy="362635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/>
              <a:t>Protein </a:t>
            </a:r>
            <a:r>
              <a:rPr lang="en-US" dirty="0" err="1"/>
              <a:t>szintézis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Celluláris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termelés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tárolásában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Normál</a:t>
            </a:r>
            <a:r>
              <a:rPr lang="en-US" dirty="0"/>
              <a:t> </a:t>
            </a:r>
            <a:r>
              <a:rPr lang="en-US" dirty="0" err="1"/>
              <a:t>ideg</a:t>
            </a:r>
            <a:r>
              <a:rPr lang="en-US" dirty="0"/>
              <a:t>-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izomfunkció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Szívritmus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Vérnyomás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Csont</a:t>
            </a:r>
            <a:r>
              <a:rPr lang="en-US" dirty="0"/>
              <a:t> </a:t>
            </a:r>
            <a:r>
              <a:rPr lang="en-US" dirty="0" err="1"/>
              <a:t>integritás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Glükóz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inzulin</a:t>
            </a:r>
            <a:r>
              <a:rPr lang="en-US" dirty="0"/>
              <a:t> </a:t>
            </a:r>
            <a:r>
              <a:rPr lang="en-US" dirty="0" err="1"/>
              <a:t>anyagcsere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47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err="1"/>
              <a:t>Ajánlott</a:t>
            </a:r>
            <a:r>
              <a:rPr lang="en-US" dirty="0"/>
              <a:t> </a:t>
            </a:r>
            <a:r>
              <a:rPr lang="en-US" dirty="0" err="1"/>
              <a:t>napi</a:t>
            </a:r>
            <a:r>
              <a:rPr lang="en-US" dirty="0"/>
              <a:t> </a:t>
            </a:r>
            <a:r>
              <a:rPr lang="en-US" dirty="0" err="1"/>
              <a:t>magnézium</a:t>
            </a:r>
            <a:r>
              <a:rPr lang="en-US" dirty="0"/>
              <a:t> </a:t>
            </a:r>
            <a:r>
              <a:rPr lang="en-US" dirty="0" err="1"/>
              <a:t>bevitel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12450"/>
            <a:ext cx="6400800" cy="362635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/>
              <a:t>Álltalános</a:t>
            </a:r>
            <a:r>
              <a:rPr lang="en-US" dirty="0"/>
              <a:t> </a:t>
            </a:r>
            <a:r>
              <a:rPr lang="en-US" dirty="0" err="1"/>
              <a:t>ajánlás</a:t>
            </a:r>
            <a:r>
              <a:rPr lang="en-US" dirty="0"/>
              <a:t> : 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err="1"/>
              <a:t>Felnőttek</a:t>
            </a:r>
            <a:r>
              <a:rPr lang="en-US" dirty="0"/>
              <a:t> 310-420 mg / nap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err="1"/>
              <a:t>Gyerekek</a:t>
            </a:r>
            <a:r>
              <a:rPr lang="en-US" dirty="0"/>
              <a:t> 80-130 mg / nap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De </a:t>
            </a:r>
            <a:r>
              <a:rPr lang="en-US" dirty="0" err="1"/>
              <a:t>inkább</a:t>
            </a:r>
            <a:r>
              <a:rPr lang="en-US" dirty="0"/>
              <a:t>: 5-10-20mg / </a:t>
            </a:r>
            <a:r>
              <a:rPr lang="en-US" dirty="0" err="1"/>
              <a:t>testsúly</a:t>
            </a:r>
            <a:r>
              <a:rPr lang="en-US" dirty="0"/>
              <a:t> Kg</a:t>
            </a:r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914400" lvl="1" indent="-457200" algn="l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84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err="1"/>
              <a:t>Magnéziumhiány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12450"/>
            <a:ext cx="6400800" cy="362635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/>
              <a:t>A </a:t>
            </a:r>
            <a:r>
              <a:rPr lang="en-US" dirty="0" err="1"/>
              <a:t>felnőttek</a:t>
            </a:r>
            <a:r>
              <a:rPr lang="en-US" dirty="0"/>
              <a:t> 60-80% -a </a:t>
            </a:r>
            <a:r>
              <a:rPr lang="en-US" dirty="0" err="1"/>
              <a:t>fogyaszt</a:t>
            </a:r>
            <a:r>
              <a:rPr lang="en-US" dirty="0"/>
              <a:t> </a:t>
            </a:r>
            <a:r>
              <a:rPr lang="en-US" dirty="0" err="1"/>
              <a:t>kevesebb</a:t>
            </a:r>
            <a:r>
              <a:rPr lang="en-US" dirty="0"/>
              <a:t> Mg-</a:t>
            </a:r>
            <a:r>
              <a:rPr lang="en-US" dirty="0" err="1"/>
              <a:t>ot</a:t>
            </a:r>
            <a:r>
              <a:rPr lang="en-US" dirty="0"/>
              <a:t>, mint a </a:t>
            </a:r>
            <a:r>
              <a:rPr lang="en-US" dirty="0" err="1"/>
              <a:t>napi</a:t>
            </a:r>
            <a:r>
              <a:rPr lang="en-US" dirty="0"/>
              <a:t> </a:t>
            </a:r>
            <a:r>
              <a:rPr lang="en-US" dirty="0" err="1"/>
              <a:t>ajánlott</a:t>
            </a:r>
            <a:r>
              <a:rPr lang="en-US" dirty="0"/>
              <a:t> Mg </a:t>
            </a:r>
            <a:r>
              <a:rPr lang="en-US" dirty="0" err="1"/>
              <a:t>ajánlás</a:t>
            </a:r>
            <a:r>
              <a:rPr lang="en-US" dirty="0"/>
              <a:t> </a:t>
            </a:r>
            <a:r>
              <a:rPr lang="en-US" dirty="0" err="1"/>
              <a:t>ami</a:t>
            </a:r>
            <a:r>
              <a:rPr lang="en-US" dirty="0"/>
              <a:t> 310-420mg (USA </a:t>
            </a:r>
            <a:r>
              <a:rPr lang="en-US" dirty="0" err="1"/>
              <a:t>és</a:t>
            </a:r>
            <a:r>
              <a:rPr lang="en-US" dirty="0"/>
              <a:t> UK)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összes</a:t>
            </a:r>
            <a:r>
              <a:rPr lang="en-US" dirty="0"/>
              <a:t> </a:t>
            </a:r>
            <a:r>
              <a:rPr lang="en-US" dirty="0" err="1"/>
              <a:t>felnőtt</a:t>
            </a:r>
            <a:r>
              <a:rPr lang="en-US" dirty="0"/>
              <a:t> 70% -a Mg </a:t>
            </a:r>
            <a:r>
              <a:rPr lang="en-US" dirty="0" err="1"/>
              <a:t>hiányos</a:t>
            </a:r>
            <a:r>
              <a:rPr lang="en-US" dirty="0"/>
              <a:t> - Mineral Check</a:t>
            </a:r>
          </a:p>
          <a:p>
            <a:pPr marL="914400" lvl="1" indent="-457200" algn="l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78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magnéziumhiány</a:t>
            </a:r>
            <a:r>
              <a:rPr lang="en-US" dirty="0"/>
              <a:t> </a:t>
            </a:r>
            <a:r>
              <a:rPr lang="en-US" dirty="0" err="1"/>
              <a:t>okai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12450"/>
            <a:ext cx="7086600" cy="362635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900" dirty="0" err="1"/>
              <a:t>Az</a:t>
            </a:r>
            <a:r>
              <a:rPr lang="en-US" sz="3900" dirty="0"/>
              <a:t> Mg 1940 </a:t>
            </a:r>
            <a:r>
              <a:rPr lang="en-US" sz="3900" dirty="0" err="1"/>
              <a:t>óta</a:t>
            </a:r>
            <a:r>
              <a:rPr lang="en-US" sz="3900" dirty="0"/>
              <a:t> 21% -</a:t>
            </a:r>
            <a:r>
              <a:rPr lang="en-US" sz="3900" dirty="0" err="1"/>
              <a:t>kal</a:t>
            </a:r>
            <a:r>
              <a:rPr lang="en-US" sz="3900" dirty="0"/>
              <a:t> </a:t>
            </a:r>
            <a:r>
              <a:rPr lang="en-US" sz="3900" dirty="0" err="1"/>
              <a:t>csökken</a:t>
            </a:r>
            <a:r>
              <a:rPr lang="en-US" sz="3900" dirty="0"/>
              <a:t> </a:t>
            </a:r>
            <a:r>
              <a:rPr lang="en-US" sz="3900" dirty="0" err="1"/>
              <a:t>az</a:t>
            </a:r>
            <a:r>
              <a:rPr lang="en-US" sz="3900" dirty="0"/>
              <a:t> </a:t>
            </a:r>
            <a:r>
              <a:rPr lang="en-US" sz="3900" dirty="0" err="1"/>
              <a:t>étrendünkben</a:t>
            </a:r>
            <a:r>
              <a:rPr lang="en-US" sz="3900" dirty="0"/>
              <a:t> (UK)</a:t>
            </a:r>
          </a:p>
          <a:p>
            <a:pPr marL="457200" indent="-457200" algn="l">
              <a:buFont typeface="Arial"/>
              <a:buChar char="•"/>
            </a:pPr>
            <a:r>
              <a:rPr lang="en-US" sz="3900" dirty="0" err="1"/>
              <a:t>Alacsony</a:t>
            </a:r>
            <a:r>
              <a:rPr lang="en-US" sz="3900" dirty="0"/>
              <a:t> </a:t>
            </a:r>
            <a:r>
              <a:rPr lang="en-US" sz="3900" dirty="0" err="1"/>
              <a:t>napi</a:t>
            </a:r>
            <a:r>
              <a:rPr lang="en-US" sz="3900" dirty="0"/>
              <a:t> </a:t>
            </a:r>
            <a:r>
              <a:rPr lang="en-US" sz="3900" dirty="0" err="1"/>
              <a:t>bevitel</a:t>
            </a:r>
            <a:r>
              <a:rPr lang="en-US" sz="3900" dirty="0"/>
              <a:t> </a:t>
            </a:r>
            <a:r>
              <a:rPr lang="en-US" sz="3900" dirty="0" err="1"/>
              <a:t>élelmiszerekből</a:t>
            </a:r>
            <a:endParaRPr lang="en-US" sz="3900" dirty="0"/>
          </a:p>
          <a:p>
            <a:pPr marL="457200" indent="-457200" algn="l">
              <a:buFont typeface="Arial"/>
              <a:buChar char="•"/>
            </a:pPr>
            <a:r>
              <a:rPr lang="en-US" sz="3900" dirty="0" err="1"/>
              <a:t>Gyógyszer-kölcsönhatások</a:t>
            </a:r>
            <a:r>
              <a:rPr lang="en-US" sz="3900" dirty="0"/>
              <a:t> (</a:t>
            </a:r>
            <a:r>
              <a:rPr lang="en-US" sz="3900" dirty="0" err="1"/>
              <a:t>leginkább</a:t>
            </a:r>
            <a:r>
              <a:rPr lang="en-US" sz="3900" dirty="0"/>
              <a:t> </a:t>
            </a:r>
            <a:r>
              <a:rPr lang="en-US" sz="3900" dirty="0" err="1"/>
              <a:t>az</a:t>
            </a:r>
            <a:r>
              <a:rPr lang="en-US" sz="3900" dirty="0"/>
              <a:t> Mg-</a:t>
            </a:r>
            <a:r>
              <a:rPr lang="en-US" sz="3900" dirty="0" err="1"/>
              <a:t>szinteket</a:t>
            </a:r>
            <a:r>
              <a:rPr lang="en-US" sz="3900" dirty="0"/>
              <a:t> </a:t>
            </a:r>
            <a:r>
              <a:rPr lang="en-US" sz="3900" dirty="0" err="1"/>
              <a:t>csökkentik</a:t>
            </a:r>
            <a:r>
              <a:rPr lang="en-US" sz="3900" dirty="0"/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sz="3900" dirty="0" err="1"/>
              <a:t>Stressz</a:t>
            </a:r>
            <a:r>
              <a:rPr lang="en-US" sz="3900" dirty="0"/>
              <a:t> – (</a:t>
            </a:r>
            <a:r>
              <a:rPr lang="en-US" sz="3900" dirty="0" err="1"/>
              <a:t>fizikai</a:t>
            </a:r>
            <a:r>
              <a:rPr lang="en-US" sz="3900" dirty="0"/>
              <a:t> - sport </a:t>
            </a:r>
            <a:r>
              <a:rPr lang="en-US" sz="3900" dirty="0" err="1"/>
              <a:t>és</a:t>
            </a:r>
            <a:r>
              <a:rPr lang="en-US" sz="3900" dirty="0"/>
              <a:t> </a:t>
            </a:r>
            <a:r>
              <a:rPr lang="en-US" sz="3900" dirty="0" err="1"/>
              <a:t>szellemi</a:t>
            </a:r>
            <a:r>
              <a:rPr lang="en-US" sz="3900" dirty="0"/>
              <a:t>) </a:t>
            </a:r>
            <a:r>
              <a:rPr lang="en-US" sz="3900" dirty="0" err="1"/>
              <a:t>csökkenti</a:t>
            </a:r>
            <a:r>
              <a:rPr lang="en-US" sz="3900" dirty="0"/>
              <a:t> a Mg </a:t>
            </a:r>
            <a:r>
              <a:rPr lang="en-US" sz="3900" dirty="0" err="1"/>
              <a:t>szintet</a:t>
            </a:r>
            <a:endParaRPr lang="en-US" sz="3900" dirty="0"/>
          </a:p>
          <a:p>
            <a:pPr marL="457200" indent="-457200" algn="l">
              <a:buFont typeface="Arial"/>
              <a:buChar char="•"/>
            </a:pPr>
            <a:r>
              <a:rPr lang="en-US" sz="3900" dirty="0" err="1"/>
              <a:t>Alacsony</a:t>
            </a:r>
            <a:r>
              <a:rPr lang="en-US" sz="3900" dirty="0"/>
              <a:t> </a:t>
            </a:r>
            <a:r>
              <a:rPr lang="en-US" sz="3900" dirty="0" err="1"/>
              <a:t>emésztőrendszeri</a:t>
            </a:r>
            <a:r>
              <a:rPr lang="en-US" sz="3900" dirty="0"/>
              <a:t> </a:t>
            </a:r>
            <a:r>
              <a:rPr lang="en-US" sz="3900" dirty="0" err="1"/>
              <a:t>felszívódás</a:t>
            </a:r>
            <a:r>
              <a:rPr lang="en-US" sz="3900" dirty="0"/>
              <a:t> </a:t>
            </a:r>
            <a:r>
              <a:rPr lang="en-US" sz="3900" dirty="0" err="1"/>
              <a:t>az</a:t>
            </a:r>
            <a:r>
              <a:rPr lang="en-US" sz="3900" dirty="0"/>
              <a:t> </a:t>
            </a:r>
            <a:r>
              <a:rPr lang="en-US" sz="3900" dirty="0" err="1"/>
              <a:t>idősebb</a:t>
            </a:r>
            <a:r>
              <a:rPr lang="en-US" sz="3900" dirty="0"/>
              <a:t> </a:t>
            </a:r>
            <a:r>
              <a:rPr lang="en-US" sz="3900" dirty="0" err="1"/>
              <a:t>életkorban</a:t>
            </a:r>
            <a:endParaRPr lang="en-US" sz="3900" dirty="0"/>
          </a:p>
          <a:p>
            <a:pPr marL="914400" lvl="1" indent="-457200" algn="l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64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err="1"/>
              <a:t>Magnéziumhiány</a:t>
            </a:r>
            <a:r>
              <a:rPr lang="en-US" dirty="0"/>
              <a:t> </a:t>
            </a:r>
            <a:r>
              <a:rPr lang="en-US" dirty="0" err="1"/>
              <a:t>tünetei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12450"/>
            <a:ext cx="6400800" cy="362635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/>
              <a:t>Fejfájás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Izomgörcsök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Fáradékonyság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Álmatlanság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err="1"/>
              <a:t>Ingerlékenység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1726"/>
            <a:ext cx="9150781" cy="8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352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937</Words>
  <Application>Microsoft Macintosh PowerPoint</Application>
  <PresentationFormat>Diavetítés a képernyőre (4:3 oldalarány)</PresentationFormat>
  <Paragraphs>201</Paragraphs>
  <Slides>36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37" baseType="lpstr">
      <vt:lpstr>Office Theme</vt:lpstr>
      <vt:lpstr>ŐSIMAGNESIUM</vt:lpstr>
      <vt:lpstr>Vezető halálozási okok hazánkban</vt:lpstr>
      <vt:lpstr>Cukorbetegség - Magnézium</vt:lpstr>
      <vt:lpstr>De miért a magnézium?</vt:lpstr>
      <vt:lpstr>Szerepet játszik </vt:lpstr>
      <vt:lpstr>Ajánlott napi magnézium bevitel</vt:lpstr>
      <vt:lpstr>Magnéziumhiány</vt:lpstr>
      <vt:lpstr>A magnéziumhiány okai</vt:lpstr>
      <vt:lpstr>Magnéziumhiány tünetei</vt:lpstr>
      <vt:lpstr>A megoldások a magnéziumfelvétel növelése</vt:lpstr>
      <vt:lpstr>Miért alkalmazzuk a magnéziumot külsőleg? Miért ne csak tablettákat szedjünk?</vt:lpstr>
      <vt:lpstr>Kiknek ajánljuk elsősorban?</vt:lpstr>
      <vt:lpstr>A Mg bőrönkeresztüli felszívódás viszgálatok</vt:lpstr>
      <vt:lpstr>A szőrtüszők kulcs szerepet játszanak a magnézium klorid felszívódásában</vt:lpstr>
      <vt:lpstr>ŐSI MAGNÉZIUM – 2010 óta</vt:lpstr>
      <vt:lpstr>Zechstein Tenger a 250 millió éves Magnézium kincs</vt:lpstr>
      <vt:lpstr>ŐSI MAGNÉZIUM KONCENTRÁTUM</vt:lpstr>
      <vt:lpstr>KONCENTRÁTUM ÉRZÉKENY BŐRRE</vt:lpstr>
      <vt:lpstr>KONCENTRÁTUM+ OptiMSM</vt:lpstr>
      <vt:lpstr>ŐSI MAGNÉZIUM GÉL</vt:lpstr>
      <vt:lpstr>ŐSI MAGNÉZIUM HŰSÍTŐ MASSZÁZSKRÉM</vt:lpstr>
      <vt:lpstr>ŐSI MAGNÉZIUM  MASSZÁZSKRÉM</vt:lpstr>
      <vt:lpstr>ŐSI MAGNÉZIUM SPORTKRÉM</vt:lpstr>
      <vt:lpstr>ŐSI MAGNÉZIUM TESTÁPOLÓ</vt:lpstr>
      <vt:lpstr>ŐSI MAGNÉZIUM TESTÁPOLÓ + OptiMSM</vt:lpstr>
      <vt:lpstr>ŐSI MAGNÉZIUM  TESTÁPOLÓ + OptiMSM + MELATONIN</vt:lpstr>
      <vt:lpstr>ŐSI MAGNÉZIUM TESTVAJ + OptiMSM</vt:lpstr>
      <vt:lpstr>ŐSI MAGNÉZIUM FÜRDŐSÓ</vt:lpstr>
      <vt:lpstr>ŐSI MAGNÉZIUM ILLATOS FÜRDŐSÓ</vt:lpstr>
      <vt:lpstr>Magnéziummal dúsított alacsony só tartalmú asztali só</vt:lpstr>
      <vt:lpstr>Kalcium-Montmorillonit Agyagpakolás</vt:lpstr>
      <vt:lpstr>Kalcium-Montmorillonit Agyagfürdő</vt:lpstr>
      <vt:lpstr>Vélemények</vt:lpstr>
      <vt:lpstr>34. dia</vt:lpstr>
      <vt:lpstr>35. dia</vt:lpstr>
      <vt:lpstr>Köszönöm szépen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ŐSIMAGNESIUM</dc:title>
  <dc:creator>Tamás Kálmán</dc:creator>
  <cp:lastModifiedBy>User</cp:lastModifiedBy>
  <cp:revision>109</cp:revision>
  <dcterms:created xsi:type="dcterms:W3CDTF">2017-08-30T03:24:12Z</dcterms:created>
  <dcterms:modified xsi:type="dcterms:W3CDTF">2019-10-07T13:37:09Z</dcterms:modified>
</cp:coreProperties>
</file>